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Quattrocento Sans" panose="020B060402020202020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1JG43AyyAevpKI7IpVbhiT+Ih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AC4AB0-1D07-4ED8-9F67-2596E87B62E3}">
  <a:tblStyle styleId="{69AC4AB0-1D07-4ED8-9F67-2596E87B62E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2264" y="13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a-DK"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nscear.org/docs/publications/2008/UNSCEAR_2008_Annex-D-CORR.pdf?fbclid=IwAR2HvYgSRrideLeLsJz7qbaCRS-xIBJb5YEuc3EZJz_ak6zR4E3Kqbqpan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nscear.org/docs/GAreports/A-68-46_e_V1385727.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Tal er udregnet ved at hente tal fra energinets dataservice (https://www.energidataservice.dk/tso-electricity/electricitybalance), og derefter se på, hvor meget elektricitet vindmøllerne producere sammenlignet med vores forbrug over en tidsperiode.</a:t>
            </a:r>
            <a:endParaRPr/>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https://www.sciencedirect.com/science/article/pii/S2211467X19300549?via%3Dihub</a:t>
            </a: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b="0" i="1">
                <a:solidFill>
                  <a:srgbClr val="656565"/>
                </a:solidFill>
                <a:latin typeface="Roboto"/>
                <a:ea typeface="Roboto"/>
                <a:cs typeface="Roboto"/>
                <a:sym typeface="Roboto"/>
              </a:rPr>
              <a:t>Reel CO2 udledning. Tallet er udregnet ved at tage det officielle CO2-regnskab uden biomasse og international transport fra Danmarks Statistik, og gange det importfaktoren fra Our World in Data (Baseret på Global Carbon Project 2018). Herefter er CO2-udledningen fra biomassen lagt til. I DST Statbank er valgt indikatoren “DRIVHUS” på link.</a:t>
            </a:r>
            <a:endParaRPr/>
          </a:p>
          <a:p>
            <a:pPr marL="0" lvl="0" indent="0" algn="l" rtl="0">
              <a:spcBef>
                <a:spcPts val="0"/>
              </a:spcBef>
              <a:spcAft>
                <a:spcPts val="0"/>
              </a:spcAft>
              <a:buNone/>
            </a:pPr>
            <a:endParaRPr/>
          </a:p>
          <a:p>
            <a:pPr marL="0" lvl="0" indent="0" algn="l" rtl="0">
              <a:spcBef>
                <a:spcPts val="0"/>
              </a:spcBef>
              <a:spcAft>
                <a:spcPts val="0"/>
              </a:spcAft>
              <a:buNone/>
            </a:pPr>
            <a:r>
              <a:rPr lang="da-DK"/>
              <a:t>https://www.statistikbanken.dk/DRIVHUS</a:t>
            </a:r>
            <a:endParaRPr/>
          </a:p>
          <a:p>
            <a:pPr marL="0" lvl="0" indent="0" algn="l" rtl="0">
              <a:spcBef>
                <a:spcPts val="0"/>
              </a:spcBef>
              <a:spcAft>
                <a:spcPts val="0"/>
              </a:spcAft>
              <a:buNone/>
            </a:pPr>
            <a:endParaRPr/>
          </a:p>
          <a:p>
            <a:pPr marL="0" lvl="0" indent="0" algn="l" rtl="0">
              <a:spcBef>
                <a:spcPts val="0"/>
              </a:spcBef>
              <a:spcAft>
                <a:spcPts val="0"/>
              </a:spcAft>
              <a:buNone/>
            </a:pPr>
            <a:r>
              <a:rPr lang="da-DK"/>
              <a:t>https://ourworldindata.org/grapher/share-co2-embedded-in-trade?tab=chart&amp;country=USA~CHN~IND~DEU~SWE~BRA~AUS~DNK</a:t>
            </a:r>
            <a:endParaRPr/>
          </a:p>
        </p:txBody>
      </p:sp>
      <p:sp>
        <p:nvSpPr>
          <p:cNvPr id="212" name="Google Shape;21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data.worldbank.org/indicator/EG.USE.COMM.CL.ZS?contextual=default&amp;end=2014&amp;fbclid=IwAR2VofpPZqwPh6m-yzNOeGwbTJ9FK0EEB-LVqSc2CUZ2ORC7zIKAERqdEaA&amp;locations=FR-SE-IS-TJ-NO-SI-SK-BG-AM-AL-FI-KG-UA-ES-CZ-CA-HU-BE-NA-PY-GE-KR-SR-UY-RO-CR-NZ-AT-DE-ME-HR-US-GB-BR-PT-DK-EU&amp;most_recent_value_desc=true&amp;start=2014&amp;type=points&amp;view=bar</a:t>
            </a:r>
            <a:endParaRPr/>
          </a:p>
        </p:txBody>
      </p:sp>
      <p:sp>
        <p:nvSpPr>
          <p:cNvPr id="236" name="Google Shape;23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a-DK"/>
              <a:t>Data kommer fra World Bank og Det Internationale Energiagentur. Da World Bank kun har data frem til 2015, benytter vi IEA fra 2015-2019.</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da-DK"/>
              <a:t>https://www.iea.org/data-and-statistics?country=FRANCE&amp;fuel=Energy%20supply&amp;indicator=TPESbySource</a:t>
            </a:r>
            <a:endParaRPr/>
          </a:p>
          <a:p>
            <a:pPr marL="0" marR="0" lvl="0" indent="0" algn="l" rtl="0">
              <a:lnSpc>
                <a:spcPct val="100000"/>
              </a:lnSpc>
              <a:spcBef>
                <a:spcPts val="0"/>
              </a:spcBef>
              <a:spcAft>
                <a:spcPts val="0"/>
              </a:spcAft>
              <a:buClr>
                <a:schemeClr val="dk1"/>
              </a:buClr>
              <a:buSzPts val="1200"/>
              <a:buFont typeface="Calibri"/>
              <a:buNone/>
            </a:pPr>
            <a:br>
              <a:rPr lang="da-DK"/>
            </a:br>
            <a:r>
              <a:rPr lang="da-DK"/>
              <a:t>https://www.iea.org/data-and-statistics?country=DENMARK&amp;fuel=Energy%20supply&amp;indicator=TPESbySource</a:t>
            </a:r>
            <a:br>
              <a:rPr lang="da-DK"/>
            </a:br>
            <a:br>
              <a:rPr lang="da-DK"/>
            </a:br>
            <a:r>
              <a:rPr lang="da-DK"/>
              <a:t>https://data.worldbank.org/indicator/EG.USE.COMM.CL.ZS?locations=DK-FR</a:t>
            </a:r>
            <a:endParaRPr/>
          </a:p>
        </p:txBody>
      </p:sp>
      <p:sp>
        <p:nvSpPr>
          <p:cNvPr id="255" name="Google Shape;25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https://journals.plos.org/plosone/article?id=10.1371/journal.pone.0162269</a:t>
            </a:r>
            <a:endParaRPr/>
          </a:p>
        </p:txBody>
      </p:sp>
      <p:sp>
        <p:nvSpPr>
          <p:cNvPr id="282" name="Google Shape;2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Vi har ganget energikildernes arealforbrug pr TWh med antal TWh som DK bruger fra forrige slide.</a:t>
            </a:r>
            <a:endParaRPr/>
          </a:p>
        </p:txBody>
      </p:sp>
      <p:sp>
        <p:nvSpPr>
          <p:cNvPr id="291" name="Google Shape;2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https://www.energy.gov/quadrennial-technology-review-2015 </a:t>
            </a:r>
            <a:br>
              <a:rPr lang="da-DK"/>
            </a:br>
            <a:r>
              <a:rPr lang="da-DK"/>
              <a:t>se kapitel 10 i rapporten. </a:t>
            </a:r>
            <a:endParaRPr/>
          </a:p>
        </p:txBody>
      </p:sp>
      <p:sp>
        <p:nvSpPr>
          <p:cNvPr id="306" name="Google Shape;30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Det Internationale Energiagentur (IEA) fremviser mængden af materialer, der skal bruges til forskellige energikilder:</a:t>
            </a:r>
            <a:endParaRPr/>
          </a:p>
          <a:p>
            <a:pPr marL="0" lvl="0" indent="0" algn="l" rtl="0">
              <a:spcBef>
                <a:spcPts val="0"/>
              </a:spcBef>
              <a:spcAft>
                <a:spcPts val="0"/>
              </a:spcAft>
              <a:buNone/>
            </a:pPr>
            <a:r>
              <a:rPr lang="da-DK"/>
              <a:t>https://www.iea.org/data-and-statistics/charts/minerals-used-in-clean-energy-technologies-compared-to-other-power-generation-sources</a:t>
            </a:r>
            <a:endParaRPr/>
          </a:p>
          <a:p>
            <a:pPr marL="0" lvl="0" indent="0" algn="l" rtl="0">
              <a:spcBef>
                <a:spcPts val="0"/>
              </a:spcBef>
              <a:spcAft>
                <a:spcPts val="0"/>
              </a:spcAft>
              <a:buNone/>
            </a:pPr>
            <a:endParaRPr/>
          </a:p>
          <a:p>
            <a:pPr marL="0" lvl="0" indent="0" algn="l" rtl="0">
              <a:spcBef>
                <a:spcPts val="0"/>
              </a:spcBef>
              <a:spcAft>
                <a:spcPts val="0"/>
              </a:spcAft>
              <a:buNone/>
            </a:pPr>
            <a:r>
              <a:rPr lang="da-DK"/>
              <a:t>For at få et mere retvisende billede af, hvor meget, der egentlig skal til, så er det nødvendigt at korrigere for de forskellige energikilders kapacitetsfaktor. Kapacitetsfaktoren beskriver, hvor meget energi en energikilde faktisk producere, og ikke, hvad den optimalt kan producere. For atomkraft er kapacitetsfaktoren i gennemsnit 90%, hvilket betyder, at atomkraft producerer strøm stort set hele tiden. Havvind har omvendt en kapacitetsfaktor på 40% - altså producerer havvindmøller kun 40% af, hvad det optimalt kunne. Den lavere kapacitetsfaktor for vind skyldes den naturlige årsag, at vinden ikke altid blæser.</a:t>
            </a:r>
            <a:br>
              <a:rPr lang="da-DK"/>
            </a:br>
            <a:endParaRPr/>
          </a:p>
          <a:p>
            <a:pPr marL="0" lvl="0" indent="0" algn="l" rtl="0">
              <a:spcBef>
                <a:spcPts val="0"/>
              </a:spcBef>
              <a:spcAft>
                <a:spcPts val="0"/>
              </a:spcAft>
              <a:buNone/>
            </a:pPr>
            <a:r>
              <a:rPr lang="da-DK"/>
              <a:t>Vi har defor justeret tallene fra IEA med de forskellige energikilders kapacitetsfaktor, hvilket skaber et mere retvisende billede af, hvor mange materialer, der skal bruges.</a:t>
            </a:r>
            <a:endParaRPr/>
          </a:p>
        </p:txBody>
      </p:sp>
      <p:sp>
        <p:nvSpPr>
          <p:cNvPr id="320" name="Google Shape;32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https://world-nuclear.org/information-library/facts-and-figures/heat-values-of-various-fuels.aspx</a:t>
            </a:r>
            <a:endParaRPr/>
          </a:p>
          <a:p>
            <a:pPr marL="0" lvl="0" indent="0" algn="l" rtl="0">
              <a:spcBef>
                <a:spcPts val="0"/>
              </a:spcBef>
              <a:spcAft>
                <a:spcPts val="0"/>
              </a:spcAft>
              <a:buNone/>
            </a:pPr>
            <a:r>
              <a:rPr lang="da-DK"/>
              <a:t>https://www.worlddata.info/europe/denmark/energy-consumption.php</a:t>
            </a:r>
            <a:endParaRPr/>
          </a:p>
          <a:p>
            <a:pPr marL="0" lvl="0" indent="0" algn="l" rtl="0">
              <a:spcBef>
                <a:spcPts val="0"/>
              </a:spcBef>
              <a:spcAft>
                <a:spcPts val="0"/>
              </a:spcAft>
              <a:buNone/>
            </a:pPr>
            <a:endParaRPr/>
          </a:p>
          <a:p>
            <a:pPr marL="0" lvl="0" indent="0" algn="l" rtl="0">
              <a:spcBef>
                <a:spcPts val="0"/>
              </a:spcBef>
              <a:spcAft>
                <a:spcPts val="0"/>
              </a:spcAft>
              <a:buNone/>
            </a:pPr>
            <a:r>
              <a:rPr lang="da-DK"/>
              <a:t>Tal er regnet ved antagelsen, at levetidsalderen for en dansker er 80 år.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8" name="Google Shape;32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https://blog.karnfull.se/blog/kernekraftlogik-2-genanvendelse-af-atomaffald</a:t>
            </a:r>
            <a:endParaRPr/>
          </a:p>
        </p:txBody>
      </p:sp>
      <p:sp>
        <p:nvSpPr>
          <p:cNvPr id="344" name="Google Shape;34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a-DK"/>
              <a:t>https://www.energy.gov/quadrennial-technology-review-2015 </a:t>
            </a:r>
            <a:br>
              <a:rPr lang="da-DK"/>
            </a:br>
            <a:r>
              <a:rPr lang="da-DK"/>
              <a:t> se kapitel 10 i rapporten. </a:t>
            </a:r>
            <a:endParaRPr/>
          </a:p>
          <a:p>
            <a:pPr marL="0" lvl="0" indent="0" algn="l" rtl="0">
              <a:spcBef>
                <a:spcPts val="0"/>
              </a:spcBef>
              <a:spcAft>
                <a:spcPts val="0"/>
              </a:spcAft>
              <a:buNone/>
            </a:pPr>
            <a:endParaRPr/>
          </a:p>
        </p:txBody>
      </p:sp>
      <p:sp>
        <p:nvSpPr>
          <p:cNvPr id="355" name="Google Shape;35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https://www.tv2east.dk/sjaelland-og-oeerne/bagsiden-af-den-groenne-stroem-vindmoellerester-graves-ned-i-Jorden</a:t>
            </a:r>
            <a:endParaRPr/>
          </a:p>
          <a:p>
            <a:pPr marL="0" lvl="0" indent="0" algn="l" rtl="0">
              <a:spcBef>
                <a:spcPts val="0"/>
              </a:spcBef>
              <a:spcAft>
                <a:spcPts val="0"/>
              </a:spcAft>
              <a:buNone/>
            </a:pPr>
            <a:endParaRPr/>
          </a:p>
          <a:p>
            <a:pPr marL="0" lvl="0" indent="0" algn="l" rtl="0">
              <a:spcBef>
                <a:spcPts val="0"/>
              </a:spcBef>
              <a:spcAft>
                <a:spcPts val="0"/>
              </a:spcAft>
              <a:buNone/>
            </a:pPr>
            <a:r>
              <a:rPr lang="da-DK"/>
              <a:t>https://www.dr.dk/nyheder/indland/udtjente-vindmoellevinger-hober-sig-op-paa-lossepladser-og-der-vil-kun-komme-flere-i</a:t>
            </a:r>
            <a:endParaRPr/>
          </a:p>
        </p:txBody>
      </p:sp>
      <p:sp>
        <p:nvSpPr>
          <p:cNvPr id="372" name="Google Shape;37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https://ourworldindata.org/safest-sources-of-energy</a:t>
            </a:r>
            <a:endParaRPr/>
          </a:p>
        </p:txBody>
      </p:sp>
      <p:sp>
        <p:nvSpPr>
          <p:cNvPr id="389" name="Google Shape;3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https://www.unscear.org/docs/reports/2008/11-80076_Report_2008_Annex_D.pdf (Side 64-65)</a:t>
            </a:r>
            <a:endParaRPr/>
          </a:p>
        </p:txBody>
      </p:sp>
      <p:sp>
        <p:nvSpPr>
          <p:cNvPr id="401" name="Google Shape;4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b="1" i="0">
                <a:solidFill>
                  <a:srgbClr val="050505"/>
                </a:solidFill>
                <a:latin typeface="Quattrocento Sans"/>
                <a:ea typeface="Quattrocento Sans"/>
                <a:cs typeface="Quattrocento Sans"/>
                <a:sym typeface="Quattrocento Sans"/>
              </a:rPr>
              <a:t>Dødsfald ved Tjernobyl:</a:t>
            </a:r>
            <a:endParaRPr/>
          </a:p>
          <a:p>
            <a:pPr marL="0" lvl="0" indent="0" algn="l" rtl="0">
              <a:spcBef>
                <a:spcPts val="0"/>
              </a:spcBef>
              <a:spcAft>
                <a:spcPts val="0"/>
              </a:spcAft>
              <a:buNone/>
            </a:pPr>
            <a:r>
              <a:rPr lang="da-DK" b="0" i="0">
                <a:solidFill>
                  <a:srgbClr val="050505"/>
                </a:solidFill>
                <a:latin typeface="Quattrocento Sans"/>
                <a:ea typeface="Quattrocento Sans"/>
                <a:cs typeface="Quattrocento Sans"/>
                <a:sym typeface="Quattrocento Sans"/>
              </a:rPr>
              <a:t>UNSCEAR 2008 om Tjernobyl effekter: “SOURCES AND EFFECTS OF IONIZING RADIATION”. United Nations Scientific Committee on the Effects of Atomic Radiation. Vælg: Annex D: “Health effects due to radiation from the Chernobyl accident”. Se side 64-65. </a:t>
            </a:r>
            <a:r>
              <a:rPr lang="da-DK" b="0" i="0" u="sng">
                <a:solidFill>
                  <a:srgbClr val="050505"/>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https://www.unscear.org/docs/publications/2008/UNSCEAR_2008_Annex-D-CORR.pdf</a:t>
            </a:r>
            <a:endParaRPr b="0" i="0" u="sng">
              <a:solidFill>
                <a:srgbClr val="050505"/>
              </a:solidFill>
              <a:latin typeface="Arial"/>
              <a:ea typeface="Arial"/>
              <a:cs typeface="Arial"/>
              <a:sym typeface="Arial"/>
            </a:endParaRPr>
          </a:p>
          <a:p>
            <a:pPr marL="0" lvl="0" indent="0" algn="l" rtl="0">
              <a:spcBef>
                <a:spcPts val="0"/>
              </a:spcBef>
              <a:spcAft>
                <a:spcPts val="0"/>
              </a:spcAft>
              <a:buNone/>
            </a:pPr>
            <a:endParaRPr b="0" i="0" u="sng">
              <a:solidFill>
                <a:srgbClr val="050505"/>
              </a:solidFill>
              <a:latin typeface="Arial"/>
              <a:ea typeface="Arial"/>
              <a:cs typeface="Arial"/>
              <a:sym typeface="Arial"/>
            </a:endParaRPr>
          </a:p>
          <a:p>
            <a:pPr marL="0" lvl="0" indent="0" algn="l" rtl="0">
              <a:spcBef>
                <a:spcPts val="0"/>
              </a:spcBef>
              <a:spcAft>
                <a:spcPts val="0"/>
              </a:spcAft>
              <a:buNone/>
            </a:pPr>
            <a:r>
              <a:rPr lang="da-DK" b="1" i="0" u="none">
                <a:solidFill>
                  <a:srgbClr val="050505"/>
                </a:solidFill>
                <a:latin typeface="Arial"/>
                <a:ea typeface="Arial"/>
                <a:cs typeface="Arial"/>
                <a:sym typeface="Arial"/>
              </a:rPr>
              <a:t>Hvor elektricitet har Tjernobyl kraftværket produceret:</a:t>
            </a:r>
            <a:endParaRPr/>
          </a:p>
          <a:p>
            <a:pPr marL="0" marR="0" lvl="0" indent="0" algn="l" rtl="0">
              <a:lnSpc>
                <a:spcPct val="100000"/>
              </a:lnSpc>
              <a:spcBef>
                <a:spcPts val="0"/>
              </a:spcBef>
              <a:spcAft>
                <a:spcPts val="0"/>
              </a:spcAft>
              <a:buClr>
                <a:schemeClr val="dk1"/>
              </a:buClr>
              <a:buSzPts val="1200"/>
              <a:buFont typeface="Calibri"/>
              <a:buNone/>
            </a:pPr>
            <a:r>
              <a:rPr lang="da-DK"/>
              <a:t>https://pris.iaea.org/pris/home.aspx</a:t>
            </a:r>
            <a:endParaRPr/>
          </a:p>
          <a:p>
            <a:pPr marL="0" lvl="0" indent="0" algn="l" rtl="0">
              <a:spcBef>
                <a:spcPts val="0"/>
              </a:spcBef>
              <a:spcAft>
                <a:spcPts val="0"/>
              </a:spcAft>
              <a:buNone/>
            </a:pPr>
            <a:endParaRPr/>
          </a:p>
          <a:p>
            <a:pPr marL="0" lvl="0" indent="0" algn="l" rtl="0">
              <a:spcBef>
                <a:spcPts val="0"/>
              </a:spcBef>
              <a:spcAft>
                <a:spcPts val="0"/>
              </a:spcAft>
              <a:buNone/>
            </a:pPr>
            <a:r>
              <a:rPr lang="da-DK" b="1"/>
              <a:t>Dødsfald fra forskellige energikilder:</a:t>
            </a:r>
            <a:endParaRPr/>
          </a:p>
          <a:p>
            <a:pPr marL="0" lvl="0" indent="0" algn="l" rtl="0">
              <a:spcBef>
                <a:spcPts val="0"/>
              </a:spcBef>
              <a:spcAft>
                <a:spcPts val="0"/>
              </a:spcAft>
              <a:buNone/>
            </a:pPr>
            <a:r>
              <a:rPr lang="da-DK"/>
              <a:t>https://www.thelancet.com/article/S0140-6736(07)61253-7/fulltext</a:t>
            </a:r>
            <a:endParaRPr/>
          </a:p>
        </p:txBody>
      </p:sp>
      <p:sp>
        <p:nvSpPr>
          <p:cNvPr id="414" name="Google Shape;41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0505"/>
              </a:buClr>
              <a:buSzPts val="1200"/>
              <a:buFont typeface="Quattrocento Sans"/>
              <a:buNone/>
            </a:pPr>
            <a:r>
              <a:rPr lang="da-DK" b="0" i="0">
                <a:solidFill>
                  <a:srgbClr val="050505"/>
                </a:solidFill>
                <a:latin typeface="Quattrocento Sans"/>
                <a:ea typeface="Quattrocento Sans"/>
                <a:cs typeface="Quattrocento Sans"/>
                <a:sym typeface="Quattrocento Sans"/>
              </a:rPr>
              <a:t>Se side 11-12: United Nations Report of the United Nations Scientific Committee on the Effects of Atomic Radiation Sixtieth session (27-31 May 2013). </a:t>
            </a:r>
            <a:endParaRPr/>
          </a:p>
          <a:p>
            <a:pPr marL="0" lvl="0" indent="0" algn="l" rtl="0">
              <a:spcBef>
                <a:spcPts val="0"/>
              </a:spcBef>
              <a:spcAft>
                <a:spcPts val="0"/>
              </a:spcAft>
              <a:buNone/>
            </a:pPr>
            <a:endParaRPr b="0" i="0" u="sng">
              <a:solidFill>
                <a:srgbClr val="050505"/>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da-DK" b="0" i="0" u="sng">
                <a:solidFill>
                  <a:srgbClr val="050505"/>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https://www.unscear.org/docs/GAreports/A-68-46_e_V1385727.pdf</a:t>
            </a:r>
            <a:endParaRPr/>
          </a:p>
        </p:txBody>
      </p:sp>
      <p:sp>
        <p:nvSpPr>
          <p:cNvPr id="422" name="Google Shape;42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https://www.sciencedirect.com/science/article/pii/S0301421519303611</a:t>
            </a:r>
            <a:endParaRPr/>
          </a:p>
          <a:p>
            <a:pPr marL="0" lvl="0" indent="0" algn="l" rtl="0">
              <a:spcBef>
                <a:spcPts val="0"/>
              </a:spcBef>
              <a:spcAft>
                <a:spcPts val="0"/>
              </a:spcAft>
              <a:buNone/>
            </a:pPr>
            <a:endParaRPr/>
          </a:p>
          <a:p>
            <a:pPr marL="0" lvl="0" indent="0" algn="l" rtl="0">
              <a:spcBef>
                <a:spcPts val="0"/>
              </a:spcBef>
              <a:spcAft>
                <a:spcPts val="0"/>
              </a:spcAft>
              <a:buNone/>
            </a:pPr>
            <a:r>
              <a:rPr lang="da-DK"/>
              <a:t>https://www.unscear.org/unscear/en/publications/2020b.html?fbclid=IwAR2o3rxtbLbeLHvA6oOTr7lwuYXg9H1rvhMR6ld7-guG9cpd6Dcl6jSmUXo (side 95)</a:t>
            </a:r>
            <a:endParaRPr/>
          </a:p>
        </p:txBody>
      </p:sp>
      <p:sp>
        <p:nvSpPr>
          <p:cNvPr id="435" name="Google Shape;43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Datasæt her:</a:t>
            </a:r>
            <a:br>
              <a:rPr lang="da-DK"/>
            </a:br>
            <a:br>
              <a:rPr lang="da-DK"/>
            </a:br>
            <a:r>
              <a:rPr lang="da-DK"/>
              <a:t>Vi bruger 4 % rente, da det er mere passende i en dansk kontekst med lav rente. </a:t>
            </a:r>
            <a:br>
              <a:rPr lang="da-DK"/>
            </a:br>
            <a:r>
              <a:rPr lang="da-DK"/>
              <a:t>https://www.iea.org/reports/projected-costs-of-generating-electricity-2020</a:t>
            </a:r>
            <a:endParaRPr/>
          </a:p>
        </p:txBody>
      </p:sp>
      <p:sp>
        <p:nvSpPr>
          <p:cNvPr id="449" name="Google Shape;44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https://www.ipcc.ch/site/assets/uploads/2018/02/ipcc_wg3_ar5_chapter7.pdf (side 541)</a:t>
            </a:r>
            <a:endParaRPr/>
          </a:p>
          <a:p>
            <a:pPr marL="0" lvl="0" indent="0" algn="l" rtl="0">
              <a:spcBef>
                <a:spcPts val="0"/>
              </a:spcBef>
              <a:spcAft>
                <a:spcPts val="0"/>
              </a:spcAft>
              <a:buNone/>
            </a:pPr>
            <a:endParaRPr/>
          </a:p>
          <a:p>
            <a:pPr marL="0" lvl="0" indent="0" algn="l" rtl="0">
              <a:spcBef>
                <a:spcPts val="0"/>
              </a:spcBef>
              <a:spcAft>
                <a:spcPts val="0"/>
              </a:spcAft>
              <a:buNone/>
            </a:pPr>
            <a:r>
              <a:rPr lang="da-DK"/>
              <a:t>Her bruges en rente på 10 %</a:t>
            </a:r>
            <a:endParaRPr/>
          </a:p>
        </p:txBody>
      </p:sp>
      <p:sp>
        <p:nvSpPr>
          <p:cNvPr id="458" name="Google Shape;45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https://www.sciencedirect.com/science/article/abs/pii/S0360544213009390?via%3Dihub</a:t>
            </a:r>
            <a:endParaRPr/>
          </a:p>
        </p:txBody>
      </p:sp>
      <p:sp>
        <p:nvSpPr>
          <p:cNvPr id="469" name="Google Shape;46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IEA – Denmark vælg: Total Final Consumption</a:t>
            </a:r>
            <a:endParaRPr/>
          </a:p>
          <a:p>
            <a:pPr marL="0" lvl="0" indent="0" algn="l" rtl="0">
              <a:spcBef>
                <a:spcPts val="0"/>
              </a:spcBef>
              <a:spcAft>
                <a:spcPts val="0"/>
              </a:spcAft>
              <a:buNone/>
            </a:pPr>
            <a:r>
              <a:rPr lang="da-DK"/>
              <a:t>https://www.iea.org/data-and-statistics?country=DENMARK&amp;fuel=Energy%20consumption&amp;indicator=TFCbySource</a:t>
            </a:r>
            <a:endParaRPr/>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4" name="Google Shape;48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https://www.ourenergypolicy.org/growing-poor-slowly-why-we-must-have-renewable-energy/</a:t>
            </a:r>
            <a:endParaRPr/>
          </a:p>
        </p:txBody>
      </p:sp>
      <p:sp>
        <p:nvSpPr>
          <p:cNvPr id="522" name="Google Shape;52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IEA – Denmark vælg: Total Energy Supply (=det tekniske ord for samlet energiforbrug)</a:t>
            </a:r>
            <a:br>
              <a:rPr lang="da-DK"/>
            </a:br>
            <a:r>
              <a:rPr lang="da-DK"/>
              <a:t>https://www.iea.org/data-and-statistics?country=DENMARK&amp;fuel=Energy%20supply&amp;indicator=TPESbySource</a:t>
            </a: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IEA – Denmark vælg: Total Energy Supply (=det tekniske ord for samlet energiforbrug)</a:t>
            </a:r>
            <a:br>
              <a:rPr lang="da-DK"/>
            </a:br>
            <a:r>
              <a:rPr lang="da-DK"/>
              <a:t>https://www.iea.org/data-and-statistics?country=DENMARK&amp;fuel=Energy%20supply&amp;indicator=TPESbySource</a:t>
            </a:r>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Tal er udregnet ved at hente tal fra energinets dataservice (https://www.energidataservice.dk/tso-electricity/electricitybalance), og derefter se på, hvor meget elektricitet vindmøllerne producere sammenlignet med vores forbrug over en tidsperiode.</a:t>
            </a:r>
            <a:endParaRPr/>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a:t>Tal er udregnet ved at hente tal fra energinets dataservice (https://www.energidataservice.dk/tso-electricity/electricitybalance), og derefter se på, hvor meget elektricitet vindmøllerne producere sammenlignet med vores forbrug over en tidsperiode.</a:t>
            </a:r>
            <a:endParaRPr/>
          </a:p>
        </p:txBody>
      </p:sp>
      <p:sp>
        <p:nvSpPr>
          <p:cNvPr id="177" name="Google Shape;1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a-DK"/>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5"/>
        <p:cNvGrpSpPr/>
        <p:nvPr/>
      </p:nvGrpSpPr>
      <p:grpSpPr>
        <a:xfrm>
          <a:off x="0" y="0"/>
          <a:ext cx="0" cy="0"/>
          <a:chOff x="0" y="0"/>
          <a:chExt cx="0" cy="0"/>
        </a:xfrm>
      </p:grpSpPr>
      <p:sp>
        <p:nvSpPr>
          <p:cNvPr id="16" name="Google Shape;1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og lodret tekst" type="vertTx">
  <p:cSld name="VERTICAL_TEXT">
    <p:spTree>
      <p:nvGrpSpPr>
        <p:cNvPr id="1" name="Shape 73"/>
        <p:cNvGrpSpPr/>
        <p:nvPr/>
      </p:nvGrpSpPr>
      <p:grpSpPr>
        <a:xfrm>
          <a:off x="0" y="0"/>
          <a:ext cx="0" cy="0"/>
          <a:chOff x="0" y="0"/>
          <a:chExt cx="0" cy="0"/>
        </a:xfrm>
      </p:grpSpPr>
      <p:sp>
        <p:nvSpPr>
          <p:cNvPr id="74" name="Google Shape;74;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et titel og tekst" type="vertTitleAndTx">
  <p:cSld name="VERTICAL_TITLE_AND_VERTICAL_TEXT">
    <p:spTree>
      <p:nvGrpSpPr>
        <p:cNvPr id="1" name="Shape 79"/>
        <p:cNvGrpSpPr/>
        <p:nvPr/>
      </p:nvGrpSpPr>
      <p:grpSpPr>
        <a:xfrm>
          <a:off x="0" y="0"/>
          <a:ext cx="0" cy="0"/>
          <a:chOff x="0" y="0"/>
          <a:chExt cx="0" cy="0"/>
        </a:xfrm>
      </p:grpSpPr>
      <p:sp>
        <p:nvSpPr>
          <p:cNvPr id="80" name="Google Shape;80;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og indholdsobjekt" type="obj">
  <p:cSld name="OBJECT">
    <p:spTree>
      <p:nvGrpSpPr>
        <p:cNvPr id="1" name="Shape 19"/>
        <p:cNvGrpSpPr/>
        <p:nvPr/>
      </p:nvGrpSpPr>
      <p:grpSpPr>
        <a:xfrm>
          <a:off x="0" y="0"/>
          <a:ext cx="0" cy="0"/>
          <a:chOff x="0" y="0"/>
          <a:chExt cx="0" cy="0"/>
        </a:xfrm>
      </p:grpSpPr>
      <p:sp>
        <p:nvSpPr>
          <p:cNvPr id="20" name="Google Shape;2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cxnSp>
        <p:nvCxnSpPr>
          <p:cNvPr id="25" name="Google Shape;25;p55"/>
          <p:cNvCxnSpPr/>
          <p:nvPr/>
        </p:nvCxnSpPr>
        <p:spPr>
          <a:xfrm>
            <a:off x="609183" y="1328328"/>
            <a:ext cx="9334917" cy="0"/>
          </a:xfrm>
          <a:prstGeom prst="straightConnector1">
            <a:avLst/>
          </a:prstGeom>
          <a:noFill/>
          <a:ln w="19050" cap="flat" cmpd="sng">
            <a:solidFill>
              <a:srgbClr val="333F50"/>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slide">
  <p:cSld name="Titelslide">
    <p:spTree>
      <p:nvGrpSpPr>
        <p:cNvPr id="1" name="Shape 26"/>
        <p:cNvGrpSpPr/>
        <p:nvPr/>
      </p:nvGrpSpPr>
      <p:grpSpPr>
        <a:xfrm>
          <a:off x="0" y="0"/>
          <a:ext cx="0" cy="0"/>
          <a:chOff x="0" y="0"/>
          <a:chExt cx="0" cy="0"/>
        </a:xfrm>
      </p:grpSpPr>
      <p:sp>
        <p:nvSpPr>
          <p:cNvPr id="27" name="Google Shape;27;p56"/>
          <p:cNvSpPr txBox="1">
            <a:spLocks noGrp="1"/>
          </p:cNvSpPr>
          <p:nvPr>
            <p:ph type="ctrTitle"/>
          </p:nvPr>
        </p:nvSpPr>
        <p:spPr>
          <a:xfrm>
            <a:off x="1658814" y="2962091"/>
            <a:ext cx="8874370" cy="93381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da-DK"/>
              <a:t>Foreningen Atomkraft Ja Tak</a:t>
            </a:r>
            <a:endParaRPr/>
          </a:p>
        </p:txBody>
      </p:sp>
      <p:sp>
        <p:nvSpPr>
          <p:cNvPr id="31" name="Google Shape;31;p56"/>
          <p:cNvSpPr/>
          <p:nvPr/>
        </p:nvSpPr>
        <p:spPr>
          <a:xfrm>
            <a:off x="1658815" y="2850112"/>
            <a:ext cx="8874369" cy="115777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fsnitsoverskrift" type="secHead">
  <p:cSld name="SECTION_HEADER">
    <p:spTree>
      <p:nvGrpSpPr>
        <p:cNvPr id="1" name="Shape 32"/>
        <p:cNvGrpSpPr/>
        <p:nvPr/>
      </p:nvGrpSpPr>
      <p:grpSpPr>
        <a:xfrm>
          <a:off x="0" y="0"/>
          <a:ext cx="0" cy="0"/>
          <a:chOff x="0" y="0"/>
          <a:chExt cx="0" cy="0"/>
        </a:xfrm>
      </p:grpSpPr>
      <p:sp>
        <p:nvSpPr>
          <p:cNvPr id="33" name="Google Shape;33;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o indholdsobjekter" type="twoObj">
  <p:cSld name="TWO_OBJECTS">
    <p:spTree>
      <p:nvGrpSpPr>
        <p:cNvPr id="1" name="Shape 38"/>
        <p:cNvGrpSpPr/>
        <p:nvPr/>
      </p:nvGrpSpPr>
      <p:grpSpPr>
        <a:xfrm>
          <a:off x="0" y="0"/>
          <a:ext cx="0" cy="0"/>
          <a:chOff x="0" y="0"/>
          <a:chExt cx="0" cy="0"/>
        </a:xfrm>
      </p:grpSpPr>
      <p:sp>
        <p:nvSpPr>
          <p:cNvPr id="39" name="Google Shape;3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5"/>
        <p:cNvGrpSpPr/>
        <p:nvPr/>
      </p:nvGrpSpPr>
      <p:grpSpPr>
        <a:xfrm>
          <a:off x="0" y="0"/>
          <a:ext cx="0" cy="0"/>
          <a:chOff x="0" y="0"/>
          <a:chExt cx="0" cy="0"/>
        </a:xfrm>
      </p:grpSpPr>
      <p:sp>
        <p:nvSpPr>
          <p:cNvPr id="46" name="Google Shape;46;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un titel" type="titleOnly">
  <p:cSld name="TITLE_ONLY">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dhold med billedtekst" type="objTx">
  <p:cSld name="OBJECT_WITH_CAPTION_TEXT">
    <p:spTree>
      <p:nvGrpSpPr>
        <p:cNvPr id="1" name="Shape 59"/>
        <p:cNvGrpSpPr/>
        <p:nvPr/>
      </p:nvGrpSpPr>
      <p:grpSpPr>
        <a:xfrm>
          <a:off x="0" y="0"/>
          <a:ext cx="0" cy="0"/>
          <a:chOff x="0" y="0"/>
          <a:chExt cx="0" cy="0"/>
        </a:xfrm>
      </p:grpSpPr>
      <p:sp>
        <p:nvSpPr>
          <p:cNvPr id="60" name="Google Shape;60;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lede med billedtekst" type="picTx">
  <p:cSld name="PICTURE_WITH_CAPTION_TEXT">
    <p:spTree>
      <p:nvGrpSpPr>
        <p:cNvPr id="1" name="Shape 66"/>
        <p:cNvGrpSpPr/>
        <p:nvPr/>
      </p:nvGrpSpPr>
      <p:grpSpPr>
        <a:xfrm>
          <a:off x="0" y="0"/>
          <a:ext cx="0" cy="0"/>
          <a:chOff x="0" y="0"/>
          <a:chExt cx="0" cy="0"/>
        </a:xfrm>
      </p:grpSpPr>
      <p:sp>
        <p:nvSpPr>
          <p:cNvPr id="67" name="Google Shape;67;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62"/>
          <p:cNvSpPr>
            <a:spLocks noGrp="1"/>
          </p:cNvSpPr>
          <p:nvPr>
            <p:ph type="pic" idx="2"/>
          </p:nvPr>
        </p:nvSpPr>
        <p:spPr>
          <a:xfrm>
            <a:off x="5183188" y="987425"/>
            <a:ext cx="6172200" cy="4873625"/>
          </a:xfrm>
          <a:prstGeom prst="rect">
            <a:avLst/>
          </a:prstGeom>
          <a:noFill/>
          <a:ln>
            <a:noFill/>
          </a:ln>
        </p:spPr>
      </p:sp>
      <p:sp>
        <p:nvSpPr>
          <p:cNvPr id="69" name="Google Shape;69;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a-DK"/>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atomkraft-jatak.dk/lavenergisamfundet-er-en-klimaskadelig-og-inhuman-utopi-fremtidens-enorme-energibehov-kan-kun-moedes-med-atomer/" TargetMode="External"/><Relationship Id="rId7" Type="http://schemas.openxmlformats.org/officeDocument/2006/relationships/hyperlink" Target="https://ourworldindata.org/safest-sources-of-energy"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unscear.org/unscear/en/publications/2020b.html?fbclid=IwAR2o3rxtbLbeLHvA6oOTr7lwuYXg9H1rvhMR6ld7-guG9cpd6Dcl6jSmUXo" TargetMode="External"/><Relationship Id="rId5" Type="http://schemas.openxmlformats.org/officeDocument/2006/relationships/hyperlink" Target="https://www.unscear.org/docs/reports/2013/13-85418_Report_2013_Annex_A.pdf" TargetMode="External"/><Relationship Id="rId4" Type="http://schemas.openxmlformats.org/officeDocument/2006/relationships/hyperlink" Target="https://www.sciencedirect.com/science/article/pii/S235248471830266X?fbclid=IwAR3GYHUjLubED6tPlKE-5INfEHRf6__TP_sVUbiMvF85Fukc3AEpem-3NmI#fig3"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Logo&#10;&#10;Description automatically generated"/>
          <p:cNvPicPr preferRelativeResize="0"/>
          <p:nvPr/>
        </p:nvPicPr>
        <p:blipFill rotWithShape="1">
          <a:blip r:embed="rId3">
            <a:alphaModFix/>
          </a:blip>
          <a:srcRect/>
          <a:stretch/>
        </p:blipFill>
        <p:spPr>
          <a:xfrm>
            <a:off x="3902352" y="1289121"/>
            <a:ext cx="4387295" cy="44416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0" descr="Energinet (@EnerginetDK) | Twitter"/>
          <p:cNvPicPr preferRelativeResize="0"/>
          <p:nvPr/>
        </p:nvPicPr>
        <p:blipFill rotWithShape="1">
          <a:blip r:embed="rId3">
            <a:alphaModFix/>
          </a:blip>
          <a:srcRect/>
          <a:stretch/>
        </p:blipFill>
        <p:spPr>
          <a:xfrm>
            <a:off x="10448798" y="571606"/>
            <a:ext cx="1478898" cy="1478898"/>
          </a:xfrm>
          <a:prstGeom prst="rect">
            <a:avLst/>
          </a:prstGeom>
          <a:noFill/>
          <a:ln>
            <a:noFill/>
          </a:ln>
        </p:spPr>
      </p:pic>
      <p:sp>
        <p:nvSpPr>
          <p:cNvPr id="190" name="Google Shape;19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Vindtørke (Jan / feb 2021)</a:t>
            </a:r>
            <a:endParaRPr/>
          </a:p>
        </p:txBody>
      </p:sp>
      <p:pic>
        <p:nvPicPr>
          <p:cNvPr id="191" name="Google Shape;191;p10" descr="Chart, histogram&#10;&#10;Description automatically generated"/>
          <p:cNvPicPr preferRelativeResize="0"/>
          <p:nvPr/>
        </p:nvPicPr>
        <p:blipFill rotWithShape="1">
          <a:blip r:embed="rId4">
            <a:alphaModFix/>
          </a:blip>
          <a:srcRect t="6666" b="9696"/>
          <a:stretch/>
        </p:blipFill>
        <p:spPr>
          <a:xfrm>
            <a:off x="2078420" y="1551740"/>
            <a:ext cx="8032961" cy="5079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1" descr="Map&#10;&#10;Description automatically generated"/>
          <p:cNvPicPr preferRelativeResize="0"/>
          <p:nvPr/>
        </p:nvPicPr>
        <p:blipFill rotWithShape="1">
          <a:blip r:embed="rId3">
            <a:alphaModFix/>
          </a:blip>
          <a:srcRect t="5004" b="6155"/>
          <a:stretch/>
        </p:blipFill>
        <p:spPr>
          <a:xfrm>
            <a:off x="4667901" y="1460570"/>
            <a:ext cx="6350000" cy="5032305"/>
          </a:xfrm>
          <a:prstGeom prst="rect">
            <a:avLst/>
          </a:prstGeom>
          <a:noFill/>
          <a:ln>
            <a:noFill/>
          </a:ln>
        </p:spPr>
      </p:pic>
      <p:sp>
        <p:nvSpPr>
          <p:cNvPr id="198" name="Google Shape;19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da-DK" sz="2800"/>
              <a:t>Klimabelastning fra Europæiske landes elproduktion i 2018</a:t>
            </a:r>
            <a:endParaRPr sz="2800"/>
          </a:p>
        </p:txBody>
      </p:sp>
      <p:sp>
        <p:nvSpPr>
          <p:cNvPr id="199" name="Google Shape;199;p11"/>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1"/>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100000"/>
              </a:lnSpc>
              <a:spcBef>
                <a:spcPts val="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Danskproduceret strøm udleder seks gange så meget CO</a:t>
            </a:r>
            <a:r>
              <a:rPr lang="da-DK" sz="1600" baseline="-25000">
                <a:solidFill>
                  <a:schemeClr val="lt1"/>
                </a:solidFill>
                <a:latin typeface="Calibri"/>
                <a:ea typeface="Calibri"/>
                <a:cs typeface="Calibri"/>
                <a:sym typeface="Calibri"/>
              </a:rPr>
              <a:t>2</a:t>
            </a:r>
            <a:r>
              <a:rPr lang="da-DK" sz="1600">
                <a:solidFill>
                  <a:schemeClr val="lt1"/>
                </a:solidFill>
                <a:latin typeface="Calibri"/>
                <a:ea typeface="Calibri"/>
                <a:cs typeface="Calibri"/>
                <a:sym typeface="Calibri"/>
              </a:rPr>
              <a:t> som fransk elektricitet efter 30 års dansk udbygning af vind.</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Danmark udleder 442 gram CO</a:t>
            </a:r>
            <a:r>
              <a:rPr lang="da-DK" sz="1600" baseline="-25000">
                <a:solidFill>
                  <a:schemeClr val="lt1"/>
                </a:solidFill>
                <a:latin typeface="Calibri"/>
                <a:ea typeface="Calibri"/>
                <a:cs typeface="Calibri"/>
                <a:sym typeface="Calibri"/>
              </a:rPr>
              <a:t>2</a:t>
            </a:r>
            <a:r>
              <a:rPr lang="da-DK" sz="1600">
                <a:solidFill>
                  <a:schemeClr val="lt1"/>
                </a:solidFill>
                <a:latin typeface="Calibri"/>
                <a:ea typeface="Calibri"/>
                <a:cs typeface="Calibri"/>
                <a:sym typeface="Calibri"/>
              </a:rPr>
              <a:t>/kWh</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Frankrig udleder 78 gram CO</a:t>
            </a:r>
            <a:r>
              <a:rPr lang="da-DK" sz="1600" baseline="-25000">
                <a:solidFill>
                  <a:schemeClr val="lt1"/>
                </a:solidFill>
                <a:latin typeface="Calibri"/>
                <a:ea typeface="Calibri"/>
                <a:cs typeface="Calibri"/>
                <a:sym typeface="Calibri"/>
              </a:rPr>
              <a:t>2 </a:t>
            </a:r>
            <a:r>
              <a:rPr lang="da-DK" sz="1600">
                <a:solidFill>
                  <a:schemeClr val="lt1"/>
                </a:solidFill>
                <a:latin typeface="Calibri"/>
                <a:ea typeface="Calibri"/>
                <a:cs typeface="Calibri"/>
                <a:sym typeface="Calibri"/>
              </a:rPr>
              <a:t>/kWh</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Inklusiv biomasse er CO</a:t>
            </a:r>
            <a:r>
              <a:rPr lang="da-DK" sz="1600" baseline="-25000">
                <a:solidFill>
                  <a:schemeClr val="lt1"/>
                </a:solidFill>
                <a:latin typeface="Calibri"/>
                <a:ea typeface="Calibri"/>
                <a:cs typeface="Calibri"/>
                <a:sym typeface="Calibri"/>
              </a:rPr>
              <a:t>2 </a:t>
            </a:r>
            <a:r>
              <a:rPr lang="da-DK" sz="1600">
                <a:solidFill>
                  <a:schemeClr val="lt1"/>
                </a:solidFill>
                <a:latin typeface="Calibri"/>
                <a:ea typeface="Calibri"/>
                <a:cs typeface="Calibri"/>
                <a:sym typeface="Calibri"/>
              </a:rPr>
              <a:t>-tallet for Danmark 490 gram CO</a:t>
            </a:r>
            <a:r>
              <a:rPr lang="da-DK" sz="1600" baseline="-25000">
                <a:solidFill>
                  <a:schemeClr val="lt1"/>
                </a:solidFill>
                <a:latin typeface="Calibri"/>
                <a:ea typeface="Calibri"/>
                <a:cs typeface="Calibri"/>
                <a:sym typeface="Calibri"/>
              </a:rPr>
              <a:t>2 </a:t>
            </a:r>
            <a:r>
              <a:rPr lang="da-DK" sz="1600">
                <a:solidFill>
                  <a:schemeClr val="lt1"/>
                </a:solidFill>
                <a:latin typeface="Calibri"/>
                <a:ea typeface="Calibri"/>
                <a:cs typeface="Calibri"/>
                <a:sym typeface="Calibri"/>
              </a:rPr>
              <a:t>/kWh. Det gør os sammenlignelige med Qatar</a:t>
            </a:r>
            <a:endParaRPr/>
          </a:p>
        </p:txBody>
      </p:sp>
      <p:sp>
        <p:nvSpPr>
          <p:cNvPr id="201" name="Google Shape;201;p11"/>
          <p:cNvSpPr/>
          <p:nvPr/>
        </p:nvSpPr>
        <p:spPr>
          <a:xfrm>
            <a:off x="7542863" y="3376647"/>
            <a:ext cx="600075" cy="600075"/>
          </a:xfrm>
          <a:prstGeom prst="ellipse">
            <a:avLst/>
          </a:prstGeom>
          <a:noFill/>
          <a:ln w="28575" cap="flat" cmpd="sng">
            <a:solidFill>
              <a:srgbClr val="333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02" name="Google Shape;202;p11"/>
          <p:cNvCxnSpPr>
            <a:stCxn id="201" idx="1"/>
            <a:endCxn id="203" idx="1"/>
          </p:cNvCxnSpPr>
          <p:nvPr/>
        </p:nvCxnSpPr>
        <p:spPr>
          <a:xfrm rot="10800000" flipH="1">
            <a:off x="7630742" y="2139126"/>
            <a:ext cx="1050000" cy="1325400"/>
          </a:xfrm>
          <a:prstGeom prst="straightConnector1">
            <a:avLst/>
          </a:prstGeom>
          <a:noFill/>
          <a:ln w="28575" cap="flat" cmpd="sng">
            <a:solidFill>
              <a:srgbClr val="333F50"/>
            </a:solidFill>
            <a:prstDash val="dash"/>
            <a:miter lim="800000"/>
            <a:headEnd type="none" w="sm" len="sm"/>
            <a:tailEnd type="none" w="sm" len="sm"/>
          </a:ln>
        </p:spPr>
      </p:cxnSp>
      <p:cxnSp>
        <p:nvCxnSpPr>
          <p:cNvPr id="204" name="Google Shape;204;p11"/>
          <p:cNvCxnSpPr>
            <a:stCxn id="201" idx="5"/>
            <a:endCxn id="203" idx="5"/>
          </p:cNvCxnSpPr>
          <p:nvPr/>
        </p:nvCxnSpPr>
        <p:spPr>
          <a:xfrm rot="10800000" flipH="1">
            <a:off x="8055059" y="3076443"/>
            <a:ext cx="1554000" cy="812400"/>
          </a:xfrm>
          <a:prstGeom prst="straightConnector1">
            <a:avLst/>
          </a:prstGeom>
          <a:noFill/>
          <a:ln w="28575" cap="flat" cmpd="sng">
            <a:solidFill>
              <a:srgbClr val="333F50"/>
            </a:solidFill>
            <a:prstDash val="dash"/>
            <a:miter lim="800000"/>
            <a:headEnd type="none" w="sm" len="sm"/>
            <a:tailEnd type="none" w="sm" len="sm"/>
          </a:ln>
        </p:spPr>
      </p:cxnSp>
      <p:sp>
        <p:nvSpPr>
          <p:cNvPr id="203" name="Google Shape;203;p11"/>
          <p:cNvSpPr/>
          <p:nvPr/>
        </p:nvSpPr>
        <p:spPr>
          <a:xfrm>
            <a:off x="8488647" y="1944912"/>
            <a:ext cx="1312578" cy="1325563"/>
          </a:xfrm>
          <a:prstGeom prst="ellipse">
            <a:avLst/>
          </a:prstGeom>
          <a:solidFill>
            <a:srgbClr val="FFFFFF">
              <a:alpha val="70588"/>
            </a:srgbClr>
          </a:solidFill>
          <a:ln w="28575" cap="flat" cmpd="sng">
            <a:solidFill>
              <a:srgbClr val="333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 name="Google Shape;205;p11" descr="A picture containing text&#10;&#10;Description automatically generated"/>
          <p:cNvPicPr preferRelativeResize="0"/>
          <p:nvPr/>
        </p:nvPicPr>
        <p:blipFill rotWithShape="1">
          <a:blip r:embed="rId4">
            <a:alphaModFix/>
          </a:blip>
          <a:srcRect/>
          <a:stretch/>
        </p:blipFill>
        <p:spPr>
          <a:xfrm>
            <a:off x="8430429" y="1969318"/>
            <a:ext cx="1312578" cy="1279763"/>
          </a:xfrm>
          <a:prstGeom prst="rect">
            <a:avLst/>
          </a:prstGeom>
          <a:noFill/>
          <a:ln>
            <a:noFill/>
          </a:ln>
        </p:spPr>
      </p:pic>
      <p:sp>
        <p:nvSpPr>
          <p:cNvPr id="206" name="Google Shape;206;p11"/>
          <p:cNvSpPr txBox="1"/>
          <p:nvPr/>
        </p:nvSpPr>
        <p:spPr>
          <a:xfrm>
            <a:off x="9143941" y="2139036"/>
            <a:ext cx="7334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000" b="1">
                <a:solidFill>
                  <a:schemeClr val="dk1"/>
                </a:solidFill>
                <a:latin typeface="Calibri"/>
                <a:ea typeface="Calibri"/>
                <a:cs typeface="Calibri"/>
                <a:sym typeface="Calibri"/>
              </a:rPr>
              <a:t>442 g</a:t>
            </a:r>
            <a:endParaRPr/>
          </a:p>
          <a:p>
            <a:pPr marL="0" marR="0" lvl="0" indent="0" algn="l" rtl="0">
              <a:spcBef>
                <a:spcPts val="0"/>
              </a:spcBef>
              <a:spcAft>
                <a:spcPts val="0"/>
              </a:spcAft>
              <a:buNone/>
            </a:pPr>
            <a:r>
              <a:rPr lang="da-DK" sz="1000" b="1">
                <a:solidFill>
                  <a:schemeClr val="dk1"/>
                </a:solidFill>
                <a:latin typeface="Calibri"/>
                <a:ea typeface="Calibri"/>
                <a:cs typeface="Calibri"/>
                <a:sym typeface="Calibri"/>
              </a:rPr>
              <a:t>Co</a:t>
            </a:r>
            <a:r>
              <a:rPr lang="da-DK" sz="1000" b="1" baseline="-25000">
                <a:solidFill>
                  <a:schemeClr val="dk1"/>
                </a:solidFill>
                <a:latin typeface="Calibri"/>
                <a:ea typeface="Calibri"/>
                <a:cs typeface="Calibri"/>
                <a:sym typeface="Calibri"/>
              </a:rPr>
              <a:t>2</a:t>
            </a:r>
            <a:r>
              <a:rPr lang="da-DK" sz="1000" b="1">
                <a:solidFill>
                  <a:schemeClr val="dk1"/>
                </a:solidFill>
                <a:latin typeface="Calibri"/>
                <a:ea typeface="Calibri"/>
                <a:cs typeface="Calibri"/>
                <a:sym typeface="Calibri"/>
              </a:rPr>
              <a:t>/kWh</a:t>
            </a:r>
            <a:endParaRPr sz="1000" b="1">
              <a:solidFill>
                <a:schemeClr val="dk1"/>
              </a:solidFill>
              <a:latin typeface="Calibri"/>
              <a:ea typeface="Calibri"/>
              <a:cs typeface="Calibri"/>
              <a:sym typeface="Calibri"/>
            </a:endParaRPr>
          </a:p>
        </p:txBody>
      </p:sp>
      <p:sp>
        <p:nvSpPr>
          <p:cNvPr id="207" name="Google Shape;207;p11"/>
          <p:cNvSpPr txBox="1"/>
          <p:nvPr/>
        </p:nvSpPr>
        <p:spPr>
          <a:xfrm>
            <a:off x="6861888" y="4694118"/>
            <a:ext cx="7334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000" b="1">
                <a:solidFill>
                  <a:schemeClr val="dk1"/>
                </a:solidFill>
                <a:latin typeface="Calibri"/>
                <a:ea typeface="Calibri"/>
                <a:cs typeface="Calibri"/>
                <a:sym typeface="Calibri"/>
              </a:rPr>
              <a:t>78 g Co</a:t>
            </a:r>
            <a:r>
              <a:rPr lang="da-DK" sz="1000" b="1" baseline="-25000">
                <a:solidFill>
                  <a:schemeClr val="dk1"/>
                </a:solidFill>
                <a:latin typeface="Calibri"/>
                <a:ea typeface="Calibri"/>
                <a:cs typeface="Calibri"/>
                <a:sym typeface="Calibri"/>
              </a:rPr>
              <a:t>2</a:t>
            </a:r>
            <a:r>
              <a:rPr lang="da-DK" sz="1000" b="1">
                <a:solidFill>
                  <a:schemeClr val="dk1"/>
                </a:solidFill>
                <a:latin typeface="Calibri"/>
                <a:ea typeface="Calibri"/>
                <a:cs typeface="Calibri"/>
                <a:sym typeface="Calibri"/>
              </a:rPr>
              <a:t>/kWh</a:t>
            </a:r>
            <a:endParaRPr sz="1000" b="1">
              <a:solidFill>
                <a:schemeClr val="dk1"/>
              </a:solidFill>
              <a:latin typeface="Calibri"/>
              <a:ea typeface="Calibri"/>
              <a:cs typeface="Calibri"/>
              <a:sym typeface="Calibri"/>
            </a:endParaRPr>
          </a:p>
        </p:txBody>
      </p:sp>
      <p:pic>
        <p:nvPicPr>
          <p:cNvPr id="208" name="Google Shape;208;p11" descr="Energy Strategy Reviews - Journal - Elsevier"/>
          <p:cNvPicPr preferRelativeResize="0"/>
          <p:nvPr/>
        </p:nvPicPr>
        <p:blipFill rotWithShape="1">
          <a:blip r:embed="rId5">
            <a:alphaModFix/>
          </a:blip>
          <a:srcRect l="780" t="762" r="-779" b="63396"/>
          <a:stretch/>
        </p:blipFill>
        <p:spPr>
          <a:xfrm>
            <a:off x="9801225" y="687216"/>
            <a:ext cx="2292456" cy="1095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da-DK" sz="2800"/>
              <a:t>CO2-regnskabet er hokus-pokus matematik</a:t>
            </a:r>
            <a:endParaRPr/>
          </a:p>
        </p:txBody>
      </p:sp>
      <p:sp>
        <p:nvSpPr>
          <p:cNvPr id="215" name="Google Shape;215;p12"/>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2"/>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lt1"/>
              </a:buClr>
              <a:buSzPct val="100000"/>
              <a:buFont typeface="Arial"/>
              <a:buNone/>
            </a:pPr>
            <a:r>
              <a:rPr lang="da-DK" sz="1600">
                <a:solidFill>
                  <a:schemeClr val="lt1"/>
                </a:solidFill>
                <a:latin typeface="Calibri"/>
                <a:ea typeface="Calibri"/>
                <a:cs typeface="Calibri"/>
                <a:sym typeface="Calibri"/>
              </a:rPr>
              <a:t>Vi har erstattet kul med træ og outsourcet CO2-tung industri </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600">
                <a:solidFill>
                  <a:schemeClr val="lt1"/>
                </a:solidFill>
                <a:latin typeface="Calibri"/>
                <a:ea typeface="Calibri"/>
                <a:cs typeface="Calibri"/>
                <a:sym typeface="Calibri"/>
              </a:rPr>
              <a:t>Træ regnes som CO2-neutralt i vores regnskab, men udleder CO2 </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600">
                <a:solidFill>
                  <a:schemeClr val="lt1"/>
                </a:solidFill>
                <a:latin typeface="Calibri"/>
                <a:ea typeface="Calibri"/>
                <a:cs typeface="Calibri"/>
                <a:sym typeface="Calibri"/>
              </a:rPr>
              <a:t>CO2-aftrykket af varer produceret i udlandet og forbrugt i Danmark tælles ikke med i vores regnskab</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600">
                <a:solidFill>
                  <a:schemeClr val="lt1"/>
                </a:solidFill>
                <a:latin typeface="Calibri"/>
                <a:ea typeface="Calibri"/>
                <a:cs typeface="Calibri"/>
                <a:sym typeface="Calibri"/>
              </a:rPr>
              <a:t>Klimaet forbedres ikke ved, at vi får alle varer fra Kina og al energi fra afbrænding af russisk og polsk træ</a:t>
            </a:r>
            <a:endParaRPr/>
          </a:p>
          <a:p>
            <a:pPr marL="0" marR="0" lvl="0" indent="0" algn="l" rtl="0">
              <a:lnSpc>
                <a:spcPct val="90000"/>
              </a:lnSpc>
              <a:spcBef>
                <a:spcPts val="1000"/>
              </a:spcBef>
              <a:spcAft>
                <a:spcPts val="0"/>
              </a:spcAft>
              <a:buClr>
                <a:schemeClr val="lt1"/>
              </a:buClr>
              <a:buSzPct val="100000"/>
              <a:buFont typeface="Arial"/>
              <a:buNone/>
            </a:pPr>
            <a:r>
              <a:rPr lang="da-DK" sz="1600">
                <a:solidFill>
                  <a:schemeClr val="lt1"/>
                </a:solidFill>
                <a:latin typeface="Calibri"/>
                <a:ea typeface="Calibri"/>
                <a:cs typeface="Calibri"/>
                <a:sym typeface="Calibri"/>
              </a:rPr>
              <a:t>Det reelle CO2-aftryk skal inkludere biomasse og import – Hvordan ser det så ud?</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600">
                <a:solidFill>
                  <a:schemeClr val="lt1"/>
                </a:solidFill>
                <a:latin typeface="Calibri"/>
                <a:ea typeface="Calibri"/>
                <a:cs typeface="Calibri"/>
                <a:sym typeface="Calibri"/>
              </a:rPr>
              <a:t>Vores CO2-udledning er steget med 3% siden 1990</a:t>
            </a:r>
            <a:endParaRPr/>
          </a:p>
        </p:txBody>
      </p:sp>
      <p:pic>
        <p:nvPicPr>
          <p:cNvPr id="217" name="Google Shape;217;p12" descr="Chart&#10;&#10;Description automatically generated"/>
          <p:cNvPicPr preferRelativeResize="0"/>
          <p:nvPr/>
        </p:nvPicPr>
        <p:blipFill rotWithShape="1">
          <a:blip r:embed="rId3">
            <a:alphaModFix/>
          </a:blip>
          <a:srcRect t="7168" b="15040"/>
          <a:stretch/>
        </p:blipFill>
        <p:spPr>
          <a:xfrm>
            <a:off x="4307224" y="1881187"/>
            <a:ext cx="6452634" cy="4041427"/>
          </a:xfrm>
          <a:prstGeom prst="rect">
            <a:avLst/>
          </a:prstGeom>
          <a:noFill/>
          <a:ln>
            <a:noFill/>
          </a:ln>
        </p:spPr>
      </p:pic>
      <p:pic>
        <p:nvPicPr>
          <p:cNvPr id="218" name="Google Shape;218;p12" descr="Social Justice Resource Center » Our World in Data"/>
          <p:cNvPicPr preferRelativeResize="0"/>
          <p:nvPr/>
        </p:nvPicPr>
        <p:blipFill rotWithShape="1">
          <a:blip r:embed="rId4">
            <a:alphaModFix/>
          </a:blip>
          <a:srcRect/>
          <a:stretch/>
        </p:blipFill>
        <p:spPr>
          <a:xfrm>
            <a:off x="10312360" y="1236517"/>
            <a:ext cx="1635381" cy="1635381"/>
          </a:xfrm>
          <a:prstGeom prst="rect">
            <a:avLst/>
          </a:prstGeom>
          <a:noFill/>
          <a:ln>
            <a:noFill/>
          </a:ln>
        </p:spPr>
      </p:pic>
      <p:pic>
        <p:nvPicPr>
          <p:cNvPr id="219" name="Google Shape;219;p12" descr="Danmarks Statistik"/>
          <p:cNvPicPr preferRelativeResize="0"/>
          <p:nvPr/>
        </p:nvPicPr>
        <p:blipFill rotWithShape="1">
          <a:blip r:embed="rId5">
            <a:alphaModFix/>
          </a:blip>
          <a:srcRect/>
          <a:stretch/>
        </p:blipFill>
        <p:spPr>
          <a:xfrm>
            <a:off x="10349387" y="528842"/>
            <a:ext cx="1565947" cy="813088"/>
          </a:xfrm>
          <a:prstGeom prst="rect">
            <a:avLst/>
          </a:prstGeom>
          <a:noFill/>
          <a:ln>
            <a:noFill/>
          </a:ln>
        </p:spPr>
      </p:pic>
      <p:cxnSp>
        <p:nvCxnSpPr>
          <p:cNvPr id="220" name="Google Shape;220;p12"/>
          <p:cNvCxnSpPr/>
          <p:nvPr/>
        </p:nvCxnSpPr>
        <p:spPr>
          <a:xfrm rot="10800000" flipH="1">
            <a:off x="4743450" y="3429000"/>
            <a:ext cx="5448300" cy="171450"/>
          </a:xfrm>
          <a:prstGeom prst="straightConnector1">
            <a:avLst/>
          </a:prstGeom>
          <a:noFill/>
          <a:ln w="12700" cap="flat" cmpd="sng">
            <a:solidFill>
              <a:srgbClr val="FF0000"/>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Vi vildleder os selv og verden</a:t>
            </a:r>
            <a:endParaRPr/>
          </a:p>
        </p:txBody>
      </p:sp>
      <p:sp>
        <p:nvSpPr>
          <p:cNvPr id="226" name="Google Shape;22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a-DK"/>
              <a:t>Danmark ‘brander’ sig selv som en klimaleder </a:t>
            </a:r>
            <a:endParaRPr/>
          </a:p>
          <a:p>
            <a:pPr marL="228600" lvl="0" indent="-228600" algn="l" rtl="0">
              <a:lnSpc>
                <a:spcPct val="90000"/>
              </a:lnSpc>
              <a:spcBef>
                <a:spcPts val="1000"/>
              </a:spcBef>
              <a:spcAft>
                <a:spcPts val="0"/>
              </a:spcAft>
              <a:buClr>
                <a:schemeClr val="dk1"/>
              </a:buClr>
              <a:buSzPts val="2800"/>
              <a:buChar char="•"/>
            </a:pPr>
            <a:r>
              <a:rPr lang="da-DK"/>
              <a:t>Udlandet tror, at de kan blive klimavenlige ved at gøre som DK</a:t>
            </a:r>
            <a:endParaRPr/>
          </a:p>
          <a:p>
            <a:pPr marL="228600" lvl="0" indent="-228600" algn="l" rtl="0">
              <a:lnSpc>
                <a:spcPct val="90000"/>
              </a:lnSpc>
              <a:spcBef>
                <a:spcPts val="1000"/>
              </a:spcBef>
              <a:spcAft>
                <a:spcPts val="0"/>
              </a:spcAft>
              <a:buClr>
                <a:schemeClr val="dk1"/>
              </a:buClr>
              <a:buSzPts val="2800"/>
              <a:buChar char="•"/>
            </a:pPr>
            <a:r>
              <a:rPr lang="da-DK"/>
              <a:t>Dermed tror udlandet, at de udelukkende skal fokusere på vind, sol og biomasse, fordi DK gør det</a:t>
            </a:r>
            <a:endParaRPr/>
          </a:p>
          <a:p>
            <a:pPr marL="0" lvl="0" indent="0" algn="l" rtl="0">
              <a:lnSpc>
                <a:spcPct val="90000"/>
              </a:lnSpc>
              <a:spcBef>
                <a:spcPts val="1000"/>
              </a:spcBef>
              <a:spcAft>
                <a:spcPts val="0"/>
              </a:spcAft>
              <a:buClr>
                <a:schemeClr val="dk1"/>
              </a:buClr>
              <a:buSzPts val="2800"/>
              <a:buNone/>
            </a:pPr>
            <a:br>
              <a:rPr lang="da-DK"/>
            </a:br>
            <a:r>
              <a:rPr lang="da-DK" b="1"/>
              <a:t>Vindeventyret er et klimaeksperiment</a:t>
            </a:r>
            <a:endParaRPr/>
          </a:p>
          <a:p>
            <a:pPr marL="228600" lvl="0" indent="-228600" algn="l" rtl="0">
              <a:lnSpc>
                <a:spcPct val="90000"/>
              </a:lnSpc>
              <a:spcBef>
                <a:spcPts val="1000"/>
              </a:spcBef>
              <a:spcAft>
                <a:spcPts val="0"/>
              </a:spcAft>
              <a:buClr>
                <a:schemeClr val="dk1"/>
              </a:buClr>
              <a:buSzPts val="2800"/>
              <a:buChar char="•"/>
            </a:pPr>
            <a:r>
              <a:rPr lang="da-DK"/>
              <a:t>Indtil videre har vores strategi ikke skabt store reelle reduktioner</a:t>
            </a:r>
            <a:endParaRPr/>
          </a:p>
          <a:p>
            <a:pPr marL="228600" lvl="0" indent="-228600" algn="l" rtl="0">
              <a:lnSpc>
                <a:spcPct val="90000"/>
              </a:lnSpc>
              <a:spcBef>
                <a:spcPts val="1000"/>
              </a:spcBef>
              <a:spcAft>
                <a:spcPts val="0"/>
              </a:spcAft>
              <a:buClr>
                <a:schemeClr val="dk1"/>
              </a:buClr>
              <a:buSzPts val="2800"/>
              <a:buChar char="•"/>
            </a:pPr>
            <a:r>
              <a:rPr lang="da-DK"/>
              <a:t>Vi har bare flyttet vores udledninger over i andres regnskaber</a:t>
            </a:r>
            <a:endParaRPr/>
          </a:p>
          <a:p>
            <a:pPr marL="228600" lvl="0" indent="-228600" algn="l" rtl="0">
              <a:lnSpc>
                <a:spcPct val="90000"/>
              </a:lnSpc>
              <a:spcBef>
                <a:spcPts val="1000"/>
              </a:spcBef>
              <a:spcAft>
                <a:spcPts val="0"/>
              </a:spcAft>
              <a:buClr>
                <a:schemeClr val="dk1"/>
              </a:buClr>
              <a:buSzPts val="2800"/>
              <a:buChar char="•"/>
            </a:pPr>
            <a:r>
              <a:rPr lang="da-DK"/>
              <a:t>Måske virker det i fremtiden – men er ”måske” godt nok?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4"/>
          <p:cNvSpPr txBox="1">
            <a:spLocks noGrp="1"/>
          </p:cNvSpPr>
          <p:nvPr>
            <p:ph type="ctrTitle"/>
          </p:nvPr>
        </p:nvSpPr>
        <p:spPr>
          <a:xfrm>
            <a:off x="1658814" y="2962092"/>
            <a:ext cx="8874370" cy="9338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Calibri"/>
              <a:buNone/>
            </a:pPr>
            <a:r>
              <a:rPr lang="da-DK" sz="3200"/>
              <a:t>2. Atomkraft er en effektiv og hurtig klimaløsning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Andel af CO2-fri energi</a:t>
            </a:r>
            <a:endParaRPr/>
          </a:p>
        </p:txBody>
      </p:sp>
      <p:sp>
        <p:nvSpPr>
          <p:cNvPr id="239" name="Google Shape;239;p15"/>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5"/>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lt1"/>
              </a:buClr>
              <a:buSzPct val="100000"/>
              <a:buFont typeface="Arial"/>
              <a:buNone/>
            </a:pPr>
            <a:r>
              <a:rPr lang="da-DK" sz="2400">
                <a:solidFill>
                  <a:schemeClr val="lt1"/>
                </a:solidFill>
                <a:latin typeface="Calibri"/>
                <a:ea typeface="Calibri"/>
                <a:cs typeface="Calibri"/>
                <a:sym typeface="Calibri"/>
              </a:rPr>
              <a:t>Hvis man vil danne sig et overblik over, hvad der virker, skal man:</a:t>
            </a:r>
            <a:endParaRPr/>
          </a:p>
          <a:p>
            <a:pPr marL="514350" marR="0" lvl="0" indent="-514350" algn="l" rtl="0">
              <a:lnSpc>
                <a:spcPct val="90000"/>
              </a:lnSpc>
              <a:spcBef>
                <a:spcPts val="1000"/>
              </a:spcBef>
              <a:spcAft>
                <a:spcPts val="0"/>
              </a:spcAft>
              <a:buClr>
                <a:schemeClr val="lt1"/>
              </a:buClr>
              <a:buSzPct val="100000"/>
              <a:buFont typeface="Calibri"/>
              <a:buAutoNum type="arabicPeriod"/>
            </a:pPr>
            <a:r>
              <a:rPr lang="da-DK" sz="2400">
                <a:solidFill>
                  <a:schemeClr val="lt1"/>
                </a:solidFill>
                <a:latin typeface="Calibri"/>
                <a:ea typeface="Calibri"/>
                <a:cs typeface="Calibri"/>
                <a:sym typeface="Calibri"/>
              </a:rPr>
              <a:t>Kigge på, hvilke lande, der er nået længst med at omstille til ren energi</a:t>
            </a:r>
            <a:endParaRPr/>
          </a:p>
          <a:p>
            <a:pPr marL="514350" marR="0" lvl="0" indent="-514350" algn="l" rtl="0">
              <a:lnSpc>
                <a:spcPct val="90000"/>
              </a:lnSpc>
              <a:spcBef>
                <a:spcPts val="1000"/>
              </a:spcBef>
              <a:spcAft>
                <a:spcPts val="0"/>
              </a:spcAft>
              <a:buClr>
                <a:schemeClr val="lt1"/>
              </a:buClr>
              <a:buSzPct val="100000"/>
              <a:buFont typeface="Calibri"/>
              <a:buAutoNum type="arabicPeriod"/>
            </a:pPr>
            <a:r>
              <a:rPr lang="da-DK" sz="2400">
                <a:solidFill>
                  <a:schemeClr val="lt1"/>
                </a:solidFill>
                <a:latin typeface="Calibri"/>
                <a:ea typeface="Calibri"/>
                <a:cs typeface="Calibri"/>
                <a:sym typeface="Calibri"/>
              </a:rPr>
              <a:t>Kigge på, hvad disse lande har gjort, og om de har noget tilfælles</a:t>
            </a:r>
            <a:endParaRPr/>
          </a:p>
        </p:txBody>
      </p:sp>
      <p:pic>
        <p:nvPicPr>
          <p:cNvPr id="241" name="Google Shape;241;p15"/>
          <p:cNvPicPr preferRelativeResize="0"/>
          <p:nvPr/>
        </p:nvPicPr>
        <p:blipFill rotWithShape="1">
          <a:blip r:embed="rId3">
            <a:alphaModFix/>
          </a:blip>
          <a:srcRect t="6826" b="10436"/>
          <a:stretch/>
        </p:blipFill>
        <p:spPr>
          <a:xfrm>
            <a:off x="4352570" y="1829093"/>
            <a:ext cx="7001230" cy="4379826"/>
          </a:xfrm>
          <a:prstGeom prst="rect">
            <a:avLst/>
          </a:prstGeom>
          <a:noFill/>
          <a:ln>
            <a:noFill/>
          </a:ln>
        </p:spPr>
      </p:pic>
      <p:pic>
        <p:nvPicPr>
          <p:cNvPr id="242" name="Google Shape;242;p15"/>
          <p:cNvPicPr preferRelativeResize="0"/>
          <p:nvPr/>
        </p:nvPicPr>
        <p:blipFill rotWithShape="1">
          <a:blip r:embed="rId4">
            <a:alphaModFix/>
          </a:blip>
          <a:srcRect/>
          <a:stretch/>
        </p:blipFill>
        <p:spPr>
          <a:xfrm>
            <a:off x="10194172" y="1050379"/>
            <a:ext cx="1614152" cy="895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1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6"/>
          <p:cNvSpPr txBox="1">
            <a:spLocks noGrp="1"/>
          </p:cNvSpPr>
          <p:nvPr>
            <p:ph type="title"/>
          </p:nvPr>
        </p:nvSpPr>
        <p:spPr>
          <a:xfrm>
            <a:off x="838199" y="548464"/>
            <a:ext cx="3807187"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a-DK" sz="4000"/>
              <a:t>Fokus på Frankrig</a:t>
            </a:r>
            <a:endParaRPr/>
          </a:p>
        </p:txBody>
      </p:sp>
      <p:sp>
        <p:nvSpPr>
          <p:cNvPr id="250" name="Google Shape;250;p16"/>
          <p:cNvSpPr txBox="1">
            <a:spLocks noGrp="1"/>
          </p:cNvSpPr>
          <p:nvPr>
            <p:ph type="body" idx="1"/>
          </p:nvPr>
        </p:nvSpPr>
        <p:spPr>
          <a:xfrm>
            <a:off x="838201" y="2962279"/>
            <a:ext cx="4042024" cy="314324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da-DK" sz="2000"/>
              <a:t>Som reaktion på oliekrisen valgte Frankrig at satse massivt på atomkraft</a:t>
            </a:r>
            <a:endParaRPr/>
          </a:p>
          <a:p>
            <a:pPr marL="228600" lvl="0" indent="-228600" algn="l" rtl="0">
              <a:lnSpc>
                <a:spcPct val="90000"/>
              </a:lnSpc>
              <a:spcBef>
                <a:spcPts val="1000"/>
              </a:spcBef>
              <a:spcAft>
                <a:spcPts val="0"/>
              </a:spcAft>
              <a:buClr>
                <a:schemeClr val="dk1"/>
              </a:buClr>
              <a:buSzPts val="2000"/>
              <a:buChar char="•"/>
            </a:pPr>
            <a:r>
              <a:rPr lang="da-DK" sz="2000"/>
              <a:t>Fra 1976 til 1986 tordnede andelen af atomkraft op:</a:t>
            </a:r>
            <a:endParaRPr/>
          </a:p>
        </p:txBody>
      </p:sp>
      <p:pic>
        <p:nvPicPr>
          <p:cNvPr id="251" name="Google Shape;251;p16" descr="Nuclear power in France - Wikipedia"/>
          <p:cNvPicPr preferRelativeResize="0"/>
          <p:nvPr/>
        </p:nvPicPr>
        <p:blipFill rotWithShape="1">
          <a:blip r:embed="rId3">
            <a:alphaModFix/>
          </a:blip>
          <a:srcRect b="4505"/>
          <a:stretch/>
        </p:blipFill>
        <p:spPr>
          <a:xfrm>
            <a:off x="5010386" y="10"/>
            <a:ext cx="7181613" cy="68579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da-DK" sz="2600"/>
              <a:t>CO2-fri energis andel i det samlede energiforbrug - (DK | EU | FR)</a:t>
            </a:r>
            <a:endParaRPr/>
          </a:p>
        </p:txBody>
      </p:sp>
      <p:sp>
        <p:nvSpPr>
          <p:cNvPr id="258" name="Google Shape;258;p17"/>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7"/>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000"/>
              <a:buFont typeface="Arial"/>
              <a:buNone/>
            </a:pPr>
            <a:r>
              <a:rPr lang="da-DK" sz="2000">
                <a:solidFill>
                  <a:schemeClr val="lt1"/>
                </a:solidFill>
                <a:latin typeface="Calibri"/>
                <a:ea typeface="Calibri"/>
                <a:cs typeface="Calibri"/>
                <a:sym typeface="Calibri"/>
              </a:rPr>
              <a:t>Frankrig: 1976 til 1986</a:t>
            </a:r>
            <a:endParaRPr/>
          </a:p>
          <a:p>
            <a:pPr marL="685800" marR="0" lvl="1" indent="-228600" algn="l" rtl="0">
              <a:lnSpc>
                <a:spcPct val="90000"/>
              </a:lnSpc>
              <a:spcBef>
                <a:spcPts val="500"/>
              </a:spcBef>
              <a:spcAft>
                <a:spcPts val="0"/>
              </a:spcAft>
              <a:buClr>
                <a:schemeClr val="lt1"/>
              </a:buClr>
              <a:buSzPts val="1600"/>
              <a:buFont typeface="Noto Sans Symbols"/>
              <a:buChar char="▪"/>
            </a:pPr>
            <a:r>
              <a:rPr lang="da-DK" sz="1600" b="0" i="0" u="none" strike="noStrike" cap="none">
                <a:solidFill>
                  <a:schemeClr val="lt1"/>
                </a:solidFill>
                <a:latin typeface="Calibri"/>
                <a:ea typeface="Calibri"/>
                <a:cs typeface="Calibri"/>
                <a:sym typeface="Calibri"/>
              </a:rPr>
              <a:t>Stigning på 30 procentpoint</a:t>
            </a:r>
            <a:endParaRPr/>
          </a:p>
          <a:p>
            <a:pPr marL="685800" marR="0" lvl="1" indent="-228600" algn="l" rtl="0">
              <a:lnSpc>
                <a:spcPct val="90000"/>
              </a:lnSpc>
              <a:spcBef>
                <a:spcPts val="500"/>
              </a:spcBef>
              <a:spcAft>
                <a:spcPts val="0"/>
              </a:spcAft>
              <a:buClr>
                <a:schemeClr val="lt1"/>
              </a:buClr>
              <a:buSzPts val="1600"/>
              <a:buFont typeface="Noto Sans Symbols"/>
              <a:buChar char="▪"/>
            </a:pPr>
            <a:r>
              <a:rPr lang="da-DK" sz="1600" b="0" i="0" u="none" strike="noStrike" cap="none">
                <a:solidFill>
                  <a:schemeClr val="lt1"/>
                </a:solidFill>
                <a:latin typeface="Calibri"/>
                <a:ea typeface="Calibri"/>
                <a:cs typeface="Calibri"/>
                <a:sym typeface="Calibri"/>
              </a:rPr>
              <a:t>Atomkraft </a:t>
            </a:r>
            <a:endParaRPr/>
          </a:p>
          <a:p>
            <a:pPr marL="457200" marR="0" lvl="1" indent="0" algn="l" rtl="0">
              <a:lnSpc>
                <a:spcPct val="90000"/>
              </a:lnSpc>
              <a:spcBef>
                <a:spcPts val="500"/>
              </a:spcBef>
              <a:spcAft>
                <a:spcPts val="0"/>
              </a:spcAft>
              <a:buClr>
                <a:schemeClr val="dk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2000"/>
              <a:buFont typeface="Arial"/>
              <a:buNone/>
            </a:pPr>
            <a:r>
              <a:rPr lang="da-DK" sz="2000">
                <a:solidFill>
                  <a:schemeClr val="lt1"/>
                </a:solidFill>
                <a:latin typeface="Calibri"/>
                <a:ea typeface="Calibri"/>
                <a:cs typeface="Calibri"/>
                <a:sym typeface="Calibri"/>
              </a:rPr>
              <a:t>Danmark 2009 til 2019</a:t>
            </a:r>
            <a:endParaRPr/>
          </a:p>
          <a:p>
            <a:pPr marL="685800" marR="0" lvl="1" indent="-228600" algn="l" rtl="0">
              <a:lnSpc>
                <a:spcPct val="90000"/>
              </a:lnSpc>
              <a:spcBef>
                <a:spcPts val="500"/>
              </a:spcBef>
              <a:spcAft>
                <a:spcPts val="0"/>
              </a:spcAft>
              <a:buClr>
                <a:schemeClr val="lt1"/>
              </a:buClr>
              <a:buSzPts val="1600"/>
              <a:buFont typeface="Noto Sans Symbols"/>
              <a:buChar char="▪"/>
            </a:pPr>
            <a:r>
              <a:rPr lang="da-DK" sz="1600" b="0" i="0" u="none" strike="noStrike" cap="none">
                <a:solidFill>
                  <a:schemeClr val="lt1"/>
                </a:solidFill>
                <a:latin typeface="Calibri"/>
                <a:ea typeface="Calibri"/>
                <a:cs typeface="Calibri"/>
                <a:sym typeface="Calibri"/>
              </a:rPr>
              <a:t>Stigning på 7 procentpoint </a:t>
            </a:r>
            <a:endParaRPr/>
          </a:p>
          <a:p>
            <a:pPr marL="685800" marR="0" lvl="1" indent="-228600" algn="l" rtl="0">
              <a:lnSpc>
                <a:spcPct val="90000"/>
              </a:lnSpc>
              <a:spcBef>
                <a:spcPts val="500"/>
              </a:spcBef>
              <a:spcAft>
                <a:spcPts val="0"/>
              </a:spcAft>
              <a:buClr>
                <a:schemeClr val="lt1"/>
              </a:buClr>
              <a:buSzPts val="1600"/>
              <a:buFont typeface="Noto Sans Symbols"/>
              <a:buChar char="▪"/>
            </a:pPr>
            <a:r>
              <a:rPr lang="da-DK" sz="1600" b="0" i="0" u="none" strike="noStrike" cap="none">
                <a:solidFill>
                  <a:schemeClr val="lt1"/>
                </a:solidFill>
                <a:latin typeface="Calibri"/>
                <a:ea typeface="Calibri"/>
                <a:cs typeface="Calibri"/>
                <a:sym typeface="Calibri"/>
              </a:rPr>
              <a:t>Vind og sol</a:t>
            </a:r>
            <a:endParaRPr/>
          </a:p>
          <a:p>
            <a:pPr marL="457200" marR="0" lvl="1" indent="0" algn="l" rtl="0">
              <a:lnSpc>
                <a:spcPct val="90000"/>
              </a:lnSpc>
              <a:spcBef>
                <a:spcPts val="500"/>
              </a:spcBef>
              <a:spcAft>
                <a:spcPts val="0"/>
              </a:spcAft>
              <a:buClr>
                <a:schemeClr val="dk1"/>
              </a:buClr>
              <a:buSzPts val="1600"/>
              <a:buFont typeface="Arial"/>
              <a:buNone/>
            </a:pPr>
            <a:endParaRPr sz="1600" b="0" i="0" u="none" strike="noStrike" cap="none">
              <a:solidFill>
                <a:schemeClr val="lt1"/>
              </a:solidFill>
              <a:latin typeface="Calibri"/>
              <a:ea typeface="Calibri"/>
              <a:cs typeface="Calibri"/>
              <a:sym typeface="Calibri"/>
            </a:endParaRPr>
          </a:p>
        </p:txBody>
      </p:sp>
      <p:pic>
        <p:nvPicPr>
          <p:cNvPr id="260" name="Google Shape;260;p17"/>
          <p:cNvPicPr preferRelativeResize="0"/>
          <p:nvPr/>
        </p:nvPicPr>
        <p:blipFill rotWithShape="1">
          <a:blip r:embed="rId3">
            <a:alphaModFix/>
          </a:blip>
          <a:srcRect t="8272" b="6136"/>
          <a:stretch/>
        </p:blipFill>
        <p:spPr>
          <a:xfrm>
            <a:off x="4332561" y="1955370"/>
            <a:ext cx="7239874" cy="4096109"/>
          </a:xfrm>
          <a:prstGeom prst="rect">
            <a:avLst/>
          </a:prstGeom>
          <a:noFill/>
          <a:ln>
            <a:noFill/>
          </a:ln>
        </p:spPr>
      </p:pic>
      <p:pic>
        <p:nvPicPr>
          <p:cNvPr id="261" name="Google Shape;261;p17"/>
          <p:cNvPicPr preferRelativeResize="0"/>
          <p:nvPr/>
        </p:nvPicPr>
        <p:blipFill rotWithShape="1">
          <a:blip r:embed="rId4">
            <a:alphaModFix/>
          </a:blip>
          <a:srcRect/>
          <a:stretch/>
        </p:blipFill>
        <p:spPr>
          <a:xfrm>
            <a:off x="10194172" y="1027906"/>
            <a:ext cx="1035745" cy="574515"/>
          </a:xfrm>
          <a:prstGeom prst="rect">
            <a:avLst/>
          </a:prstGeom>
          <a:noFill/>
          <a:ln>
            <a:noFill/>
          </a:ln>
        </p:spPr>
      </p:pic>
      <p:pic>
        <p:nvPicPr>
          <p:cNvPr id="262" name="Google Shape;262;p17" descr="World Bank's stream"/>
          <p:cNvPicPr preferRelativeResize="0"/>
          <p:nvPr/>
        </p:nvPicPr>
        <p:blipFill rotWithShape="1">
          <a:blip r:embed="rId5">
            <a:alphaModFix/>
          </a:blip>
          <a:srcRect/>
          <a:stretch/>
        </p:blipFill>
        <p:spPr>
          <a:xfrm>
            <a:off x="11229917" y="904939"/>
            <a:ext cx="697482" cy="6974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8"/>
          <p:cNvSpPr txBox="1">
            <a:spLocks noGrp="1"/>
          </p:cNvSpPr>
          <p:nvPr>
            <p:ph type="title"/>
          </p:nvPr>
        </p:nvSpPr>
        <p:spPr>
          <a:xfrm>
            <a:off x="838200" y="4073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Danmark vs. Frankrig</a:t>
            </a:r>
            <a:endParaRPr/>
          </a:p>
        </p:txBody>
      </p:sp>
      <p:graphicFrame>
        <p:nvGraphicFramePr>
          <p:cNvPr id="268" name="Google Shape;268;p18"/>
          <p:cNvGraphicFramePr/>
          <p:nvPr>
            <p:extLst>
              <p:ext uri="{D42A27DB-BD31-4B8C-83A1-F6EECF244321}">
                <p14:modId xmlns:p14="http://schemas.microsoft.com/office/powerpoint/2010/main" val="3783933631"/>
              </p:ext>
            </p:extLst>
          </p:nvPr>
        </p:nvGraphicFramePr>
        <p:xfrm>
          <a:off x="661182" y="1969476"/>
          <a:ext cx="10692600" cy="2800975"/>
        </p:xfrm>
        <a:graphic>
          <a:graphicData uri="http://schemas.openxmlformats.org/drawingml/2006/table">
            <a:tbl>
              <a:tblPr firstRow="1" bandRow="1">
                <a:noFill/>
                <a:tableStyleId>{69AC4AB0-1D07-4ED8-9F67-2596E87B62E3}</a:tableStyleId>
              </a:tblPr>
              <a:tblGrid>
                <a:gridCol w="3564200">
                  <a:extLst>
                    <a:ext uri="{9D8B030D-6E8A-4147-A177-3AD203B41FA5}">
                      <a16:colId xmlns:a16="http://schemas.microsoft.com/office/drawing/2014/main" val="20000"/>
                    </a:ext>
                  </a:extLst>
                </a:gridCol>
                <a:gridCol w="3564200">
                  <a:extLst>
                    <a:ext uri="{9D8B030D-6E8A-4147-A177-3AD203B41FA5}">
                      <a16:colId xmlns:a16="http://schemas.microsoft.com/office/drawing/2014/main" val="20001"/>
                    </a:ext>
                  </a:extLst>
                </a:gridCol>
                <a:gridCol w="3564200">
                  <a:extLst>
                    <a:ext uri="{9D8B030D-6E8A-4147-A177-3AD203B41FA5}">
                      <a16:colId xmlns:a16="http://schemas.microsoft.com/office/drawing/2014/main" val="20002"/>
                    </a:ext>
                  </a:extLst>
                </a:gridCol>
              </a:tblGrid>
              <a:tr h="399725">
                <a:tc>
                  <a:txBody>
                    <a:bodyPr/>
                    <a:lstStyle/>
                    <a:p>
                      <a:pPr marL="0" marR="0" lvl="0" indent="0" algn="l" rtl="0">
                        <a:spcBef>
                          <a:spcPts val="0"/>
                        </a:spcBef>
                        <a:spcAft>
                          <a:spcPts val="0"/>
                        </a:spcAft>
                        <a:buNone/>
                      </a:pPr>
                      <a:r>
                        <a:rPr lang="da-DK" sz="1800" u="none" strike="noStrike" cap="none"/>
                        <a:t>Indikator</a:t>
                      </a:r>
                      <a:endParaRPr/>
                    </a:p>
                  </a:txBody>
                  <a:tcPr marL="91450" marR="91450" marT="45725" marB="45725"/>
                </a:tc>
                <a:tc>
                  <a:txBody>
                    <a:bodyPr/>
                    <a:lstStyle/>
                    <a:p>
                      <a:pPr marL="0" marR="0" lvl="0" indent="0" algn="l" rtl="0">
                        <a:spcBef>
                          <a:spcPts val="0"/>
                        </a:spcBef>
                        <a:spcAft>
                          <a:spcPts val="0"/>
                        </a:spcAft>
                        <a:buNone/>
                      </a:pPr>
                      <a:r>
                        <a:rPr lang="da-DK" sz="1800"/>
                        <a:t>Danmark</a:t>
                      </a:r>
                      <a:endParaRPr/>
                    </a:p>
                  </a:txBody>
                  <a:tcPr marL="91450" marR="91450" marT="45725" marB="45725"/>
                </a:tc>
                <a:tc>
                  <a:txBody>
                    <a:bodyPr/>
                    <a:lstStyle/>
                    <a:p>
                      <a:pPr marL="0" marR="0" lvl="0" indent="0" algn="l" rtl="0">
                        <a:spcBef>
                          <a:spcPts val="0"/>
                        </a:spcBef>
                        <a:spcAft>
                          <a:spcPts val="0"/>
                        </a:spcAft>
                        <a:buNone/>
                      </a:pPr>
                      <a:r>
                        <a:rPr lang="da-DK" sz="1800"/>
                        <a:t>Frankrig</a:t>
                      </a:r>
                      <a:endParaRPr/>
                    </a:p>
                  </a:txBody>
                  <a:tcPr marL="91450" marR="91450" marT="45725" marB="45725"/>
                </a:tc>
                <a:extLst>
                  <a:ext uri="{0D108BD9-81ED-4DB2-BD59-A6C34878D82A}">
                    <a16:rowId xmlns:a16="http://schemas.microsoft.com/office/drawing/2014/main" val="10000"/>
                  </a:ext>
                </a:extLst>
              </a:tr>
              <a:tr h="725700">
                <a:tc>
                  <a:txBody>
                    <a:bodyPr/>
                    <a:lstStyle/>
                    <a:p>
                      <a:pPr marL="0" marR="0" lvl="0" indent="0" algn="l" rtl="0">
                        <a:spcBef>
                          <a:spcPts val="0"/>
                        </a:spcBef>
                        <a:spcAft>
                          <a:spcPts val="0"/>
                        </a:spcAft>
                        <a:buNone/>
                      </a:pPr>
                      <a:r>
                        <a:rPr lang="da-DK" sz="1800"/>
                        <a:t>Ren energiandel af samlet energiforbrug</a:t>
                      </a:r>
                      <a:endParaRPr/>
                    </a:p>
                  </a:txBody>
                  <a:tcPr marL="91450" marR="91450" marT="45725" marB="45725"/>
                </a:tc>
                <a:tc>
                  <a:txBody>
                    <a:bodyPr/>
                    <a:lstStyle/>
                    <a:p>
                      <a:pPr marL="0" marR="0" lvl="0" indent="0" algn="l" rtl="0">
                        <a:spcBef>
                          <a:spcPts val="0"/>
                        </a:spcBef>
                        <a:spcAft>
                          <a:spcPts val="0"/>
                        </a:spcAft>
                        <a:buNone/>
                      </a:pPr>
                      <a:r>
                        <a:rPr lang="da-DK" sz="1800" dirty="0"/>
                        <a:t>10 (2019) %</a:t>
                      </a:r>
                      <a:endParaRPr dirty="0"/>
                    </a:p>
                  </a:txBody>
                  <a:tcPr marL="91450" marR="91450" marT="45725" marB="45725"/>
                </a:tc>
                <a:tc>
                  <a:txBody>
                    <a:bodyPr/>
                    <a:lstStyle/>
                    <a:p>
                      <a:pPr marL="0" marR="0" lvl="0" indent="0" algn="l" rtl="0">
                        <a:spcBef>
                          <a:spcPts val="0"/>
                        </a:spcBef>
                        <a:spcAft>
                          <a:spcPts val="0"/>
                        </a:spcAft>
                        <a:buNone/>
                      </a:pPr>
                      <a:r>
                        <a:rPr lang="da-DK" sz="1800" dirty="0"/>
                        <a:t>46 (2019) %</a:t>
                      </a:r>
                      <a:endParaRPr dirty="0"/>
                    </a:p>
                  </a:txBody>
                  <a:tcPr marL="91450" marR="91450" marT="45725" marB="45725"/>
                </a:tc>
                <a:extLst>
                  <a:ext uri="{0D108BD9-81ED-4DB2-BD59-A6C34878D82A}">
                    <a16:rowId xmlns:a16="http://schemas.microsoft.com/office/drawing/2014/main" val="10001"/>
                  </a:ext>
                </a:extLst>
              </a:tr>
              <a:tr h="985625">
                <a:tc>
                  <a:txBody>
                    <a:bodyPr/>
                    <a:lstStyle/>
                    <a:p>
                      <a:pPr marL="0" marR="0" lvl="0" indent="0" algn="l" rtl="0">
                        <a:spcBef>
                          <a:spcPts val="0"/>
                        </a:spcBef>
                        <a:spcAft>
                          <a:spcPts val="0"/>
                        </a:spcAft>
                        <a:buNone/>
                      </a:pPr>
                      <a:r>
                        <a:rPr lang="da-DK" sz="1800"/>
                        <a:t>Hurtigste årlige vækst i ren energiandel</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a-DK" sz="1800"/>
                        <a:t>Mellem 2009 og 2019:</a:t>
                      </a:r>
                      <a:br>
                        <a:rPr lang="da-DK" sz="1800"/>
                      </a:br>
                      <a:r>
                        <a:rPr lang="da-DK" sz="1800"/>
                        <a:t>Årlig vækst på 0,7 procentpoint per år</a:t>
                      </a:r>
                      <a:endParaRPr sz="1800"/>
                    </a:p>
                  </a:txBody>
                  <a:tcPr marL="91450" marR="91450" marT="45725" marB="45725"/>
                </a:tc>
                <a:tc>
                  <a:txBody>
                    <a:bodyPr/>
                    <a:lstStyle/>
                    <a:p>
                      <a:pPr marL="0" marR="0" lvl="0" indent="0" algn="l" rtl="0">
                        <a:spcBef>
                          <a:spcPts val="0"/>
                        </a:spcBef>
                        <a:spcAft>
                          <a:spcPts val="0"/>
                        </a:spcAft>
                        <a:buNone/>
                      </a:pPr>
                      <a:r>
                        <a:rPr lang="da-DK" sz="1800"/>
                        <a:t>Mellem 1976 og 1986 </a:t>
                      </a:r>
                      <a:br>
                        <a:rPr lang="da-DK" sz="1800"/>
                      </a:br>
                      <a:r>
                        <a:rPr lang="da-DK" sz="1800"/>
                        <a:t>Årlig vækst på 3 procentpoint per år</a:t>
                      </a:r>
                      <a:endParaRPr sz="1800"/>
                    </a:p>
                  </a:txBody>
                  <a:tcPr marL="91450" marR="91450" marT="45725" marB="45725"/>
                </a:tc>
                <a:extLst>
                  <a:ext uri="{0D108BD9-81ED-4DB2-BD59-A6C34878D82A}">
                    <a16:rowId xmlns:a16="http://schemas.microsoft.com/office/drawing/2014/main" val="10002"/>
                  </a:ext>
                </a:extLst>
              </a:tr>
              <a:tr h="689925">
                <a:tc>
                  <a:txBody>
                    <a:bodyPr/>
                    <a:lstStyle/>
                    <a:p>
                      <a:pPr marL="0" marR="0" lvl="0" indent="0" algn="l" rtl="0">
                        <a:lnSpc>
                          <a:spcPct val="100000"/>
                        </a:lnSpc>
                        <a:spcBef>
                          <a:spcPts val="0"/>
                        </a:spcBef>
                        <a:spcAft>
                          <a:spcPts val="0"/>
                        </a:spcAft>
                        <a:buClr>
                          <a:schemeClr val="dk1"/>
                        </a:buClr>
                        <a:buSzPts val="1800"/>
                        <a:buFont typeface="Calibri"/>
                        <a:buNone/>
                      </a:pPr>
                      <a:r>
                        <a:rPr lang="da-DK" sz="1800"/>
                        <a:t>CO2-intensitet af el-produktion</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a-DK" sz="1800"/>
                        <a:t>442 gram CO2</a:t>
                      </a:r>
                      <a:endParaRPr sz="1800"/>
                    </a:p>
                  </a:txBody>
                  <a:tcPr marL="91450" marR="91450" marT="45725" marB="45725"/>
                </a:tc>
                <a:tc>
                  <a:txBody>
                    <a:bodyPr/>
                    <a:lstStyle/>
                    <a:p>
                      <a:pPr marL="0" marR="0" lvl="0" indent="0" algn="l" rtl="0">
                        <a:spcBef>
                          <a:spcPts val="0"/>
                        </a:spcBef>
                        <a:spcAft>
                          <a:spcPts val="0"/>
                        </a:spcAft>
                        <a:buNone/>
                      </a:pPr>
                      <a:r>
                        <a:rPr lang="da-DK" sz="1800" dirty="0"/>
                        <a:t>78 gram CO2</a:t>
                      </a:r>
                      <a:endParaRPr dirty="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p:cNvSpPr txBox="1">
            <a:spLocks noGrp="1"/>
          </p:cNvSpPr>
          <p:nvPr>
            <p:ph type="title"/>
          </p:nvPr>
        </p:nvSpPr>
        <p:spPr>
          <a:xfrm>
            <a:off x="641253" y="285510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b="1"/>
              <a:t>3. Areal, materialeforbrug og affald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507124" y="302063"/>
            <a:ext cx="1061807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da-DK" sz="4000"/>
              <a:t>Atomenergi: Vejen ud af klimakrisen?</a:t>
            </a:r>
            <a:endParaRPr/>
          </a:p>
        </p:txBody>
      </p:sp>
      <p:sp>
        <p:nvSpPr>
          <p:cNvPr id="97" name="Google Shape;97;p2"/>
          <p:cNvSpPr txBox="1">
            <a:spLocks noGrp="1"/>
          </p:cNvSpPr>
          <p:nvPr>
            <p:ph type="body" idx="1"/>
          </p:nvPr>
        </p:nvSpPr>
        <p:spPr>
          <a:xfrm>
            <a:off x="838200" y="1825625"/>
            <a:ext cx="10515600" cy="3167615"/>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da-DK"/>
              <a:t>Danmark er ikke så grøn, som vi tror</a:t>
            </a:r>
            <a:endParaRPr/>
          </a:p>
          <a:p>
            <a:pPr marL="514350" lvl="0" indent="-514350" algn="l" rtl="0">
              <a:lnSpc>
                <a:spcPct val="90000"/>
              </a:lnSpc>
              <a:spcBef>
                <a:spcPts val="1000"/>
              </a:spcBef>
              <a:spcAft>
                <a:spcPts val="0"/>
              </a:spcAft>
              <a:buClr>
                <a:schemeClr val="dk1"/>
              </a:buClr>
              <a:buSzPts val="2800"/>
              <a:buFont typeface="Calibri"/>
              <a:buAutoNum type="arabicPeriod"/>
            </a:pPr>
            <a:r>
              <a:rPr lang="da-DK"/>
              <a:t>Atomkraft er en effektiv og hurtig klimaløsning</a:t>
            </a:r>
            <a:endParaRPr/>
          </a:p>
          <a:p>
            <a:pPr marL="514350" lvl="0" indent="-514350" algn="l" rtl="0">
              <a:lnSpc>
                <a:spcPct val="90000"/>
              </a:lnSpc>
              <a:spcBef>
                <a:spcPts val="1000"/>
              </a:spcBef>
              <a:spcAft>
                <a:spcPts val="0"/>
              </a:spcAft>
              <a:buClr>
                <a:schemeClr val="dk1"/>
              </a:buClr>
              <a:buSzPts val="2800"/>
              <a:buFont typeface="Calibri"/>
              <a:buAutoNum type="arabicPeriod"/>
            </a:pPr>
            <a:r>
              <a:rPr lang="da-DK"/>
              <a:t>Areal, materialeforbrug og affald</a:t>
            </a:r>
            <a:endParaRPr/>
          </a:p>
          <a:p>
            <a:pPr marL="514350" lvl="0" indent="-514350" algn="l" rtl="0">
              <a:lnSpc>
                <a:spcPct val="90000"/>
              </a:lnSpc>
              <a:spcBef>
                <a:spcPts val="1000"/>
              </a:spcBef>
              <a:spcAft>
                <a:spcPts val="0"/>
              </a:spcAft>
              <a:buClr>
                <a:schemeClr val="dk1"/>
              </a:buClr>
              <a:buSzPts val="2800"/>
              <a:buFont typeface="Calibri"/>
              <a:buAutoNum type="arabicPeriod"/>
            </a:pPr>
            <a:r>
              <a:rPr lang="da-DK"/>
              <a:t>Sikkerhed</a:t>
            </a:r>
            <a:endParaRPr/>
          </a:p>
          <a:p>
            <a:pPr marL="514350" lvl="0" indent="-514350" algn="l" rtl="0">
              <a:lnSpc>
                <a:spcPct val="90000"/>
              </a:lnSpc>
              <a:spcBef>
                <a:spcPts val="1000"/>
              </a:spcBef>
              <a:spcAft>
                <a:spcPts val="0"/>
              </a:spcAft>
              <a:buClr>
                <a:schemeClr val="dk1"/>
              </a:buClr>
              <a:buSzPts val="2800"/>
              <a:buFont typeface="Calibri"/>
              <a:buAutoNum type="arabicPeriod"/>
            </a:pPr>
            <a:r>
              <a:rPr lang="da-DK"/>
              <a:t>Økonomiske betragtninger</a:t>
            </a:r>
            <a:endParaRPr/>
          </a:p>
          <a:p>
            <a:pPr marL="514350" lvl="0" indent="-514350" algn="l" rtl="0">
              <a:lnSpc>
                <a:spcPct val="90000"/>
              </a:lnSpc>
              <a:spcBef>
                <a:spcPts val="1000"/>
              </a:spcBef>
              <a:spcAft>
                <a:spcPts val="0"/>
              </a:spcAft>
              <a:buClr>
                <a:schemeClr val="dk1"/>
              </a:buClr>
              <a:buSzPts val="2800"/>
              <a:buFont typeface="Calibri"/>
              <a:buAutoNum type="arabicPeriod"/>
            </a:pPr>
            <a:r>
              <a:rPr lang="da-DK"/>
              <a:t>Afsluttende bemærkninger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0" descr="Log Scale"/>
          <p:cNvPicPr preferRelativeResize="0"/>
          <p:nvPr/>
        </p:nvPicPr>
        <p:blipFill rotWithShape="1">
          <a:blip r:embed="rId3">
            <a:alphaModFix/>
          </a:blip>
          <a:srcRect/>
          <a:stretch/>
        </p:blipFill>
        <p:spPr>
          <a:xfrm>
            <a:off x="2367475" y="493154"/>
            <a:ext cx="7457050" cy="58716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da-DK" sz="3200"/>
              <a:t>Energikilders landforbrug</a:t>
            </a:r>
            <a:endParaRPr sz="3200"/>
          </a:p>
        </p:txBody>
      </p:sp>
      <p:pic>
        <p:nvPicPr>
          <p:cNvPr id="285" name="Google Shape;285;p21" descr="PLOS One - Wikipedia"/>
          <p:cNvPicPr preferRelativeResize="0"/>
          <p:nvPr/>
        </p:nvPicPr>
        <p:blipFill rotWithShape="1">
          <a:blip r:embed="rId3">
            <a:alphaModFix/>
          </a:blip>
          <a:srcRect/>
          <a:stretch/>
        </p:blipFill>
        <p:spPr>
          <a:xfrm>
            <a:off x="10065327" y="880197"/>
            <a:ext cx="2026228" cy="810491"/>
          </a:xfrm>
          <a:prstGeom prst="rect">
            <a:avLst/>
          </a:prstGeom>
          <a:noFill/>
          <a:ln>
            <a:noFill/>
          </a:ln>
        </p:spPr>
      </p:pic>
      <p:pic>
        <p:nvPicPr>
          <p:cNvPr id="286" name="Google Shape;286;p21"/>
          <p:cNvPicPr preferRelativeResize="0"/>
          <p:nvPr/>
        </p:nvPicPr>
        <p:blipFill rotWithShape="1">
          <a:blip r:embed="rId4">
            <a:alphaModFix/>
          </a:blip>
          <a:srcRect/>
          <a:stretch/>
        </p:blipFill>
        <p:spPr>
          <a:xfrm>
            <a:off x="2012961" y="1541852"/>
            <a:ext cx="8052366" cy="4686783"/>
          </a:xfrm>
          <a:prstGeom prst="rect">
            <a:avLst/>
          </a:prstGeom>
          <a:noFill/>
          <a:ln>
            <a:noFill/>
          </a:ln>
        </p:spPr>
      </p:pic>
      <p:pic>
        <p:nvPicPr>
          <p:cNvPr id="287" name="Google Shape;287;p21"/>
          <p:cNvPicPr preferRelativeResize="0"/>
          <p:nvPr/>
        </p:nvPicPr>
        <p:blipFill rotWithShape="1">
          <a:blip r:embed="rId5">
            <a:alphaModFix/>
          </a:blip>
          <a:srcRect/>
          <a:stretch/>
        </p:blipFill>
        <p:spPr>
          <a:xfrm>
            <a:off x="2012961" y="1541852"/>
            <a:ext cx="8052366" cy="49510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Areal krævet for at dække hele DK’s energiforbrug</a:t>
            </a:r>
            <a:endParaRPr/>
          </a:p>
        </p:txBody>
      </p:sp>
      <p:pic>
        <p:nvPicPr>
          <p:cNvPr id="294" name="Google Shape;294;p22" descr="Map&#10;&#10;Description automatically generated"/>
          <p:cNvPicPr preferRelativeResize="0"/>
          <p:nvPr/>
        </p:nvPicPr>
        <p:blipFill rotWithShape="1">
          <a:blip r:embed="rId3">
            <a:alphaModFix/>
          </a:blip>
          <a:srcRect t="43889" b="17801"/>
          <a:stretch/>
        </p:blipFill>
        <p:spPr>
          <a:xfrm>
            <a:off x="6604000" y="1904998"/>
            <a:ext cx="4749800" cy="4282125"/>
          </a:xfrm>
          <a:prstGeom prst="rect">
            <a:avLst/>
          </a:prstGeom>
          <a:noFill/>
          <a:ln>
            <a:noFill/>
          </a:ln>
        </p:spPr>
      </p:pic>
      <p:pic>
        <p:nvPicPr>
          <p:cNvPr id="295" name="Google Shape;295;p22" descr="Map&#10;&#10;Description automatically generated"/>
          <p:cNvPicPr preferRelativeResize="0"/>
          <p:nvPr/>
        </p:nvPicPr>
        <p:blipFill rotWithShape="1">
          <a:blip r:embed="rId4">
            <a:alphaModFix/>
          </a:blip>
          <a:srcRect t="5901" b="56483"/>
          <a:stretch/>
        </p:blipFill>
        <p:spPr>
          <a:xfrm>
            <a:off x="838201" y="1904998"/>
            <a:ext cx="4749800" cy="4282125"/>
          </a:xfrm>
          <a:prstGeom prst="rect">
            <a:avLst/>
          </a:prstGeom>
          <a:noFill/>
          <a:ln>
            <a:noFill/>
          </a:ln>
        </p:spPr>
      </p:pic>
      <p:sp>
        <p:nvSpPr>
          <p:cNvPr id="296" name="Google Shape;296;p22"/>
          <p:cNvSpPr/>
          <p:nvPr/>
        </p:nvSpPr>
        <p:spPr>
          <a:xfrm>
            <a:off x="2339003" y="4268788"/>
            <a:ext cx="369922" cy="369922"/>
          </a:xfrm>
          <a:prstGeom prst="ellipse">
            <a:avLst/>
          </a:prstGeom>
          <a:noFill/>
          <a:ln w="28575" cap="flat" cmpd="sng">
            <a:solidFill>
              <a:srgbClr val="333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7" name="Google Shape;297;p22"/>
          <p:cNvCxnSpPr>
            <a:stCxn id="296" idx="1"/>
            <a:endCxn id="298" idx="1"/>
          </p:cNvCxnSpPr>
          <p:nvPr/>
        </p:nvCxnSpPr>
        <p:spPr>
          <a:xfrm rot="10800000" flipH="1">
            <a:off x="2393177" y="2917462"/>
            <a:ext cx="1289100" cy="1405500"/>
          </a:xfrm>
          <a:prstGeom prst="straightConnector1">
            <a:avLst/>
          </a:prstGeom>
          <a:noFill/>
          <a:ln w="28575" cap="flat" cmpd="sng">
            <a:solidFill>
              <a:srgbClr val="333F50"/>
            </a:solidFill>
            <a:prstDash val="dash"/>
            <a:miter lim="800000"/>
            <a:headEnd type="none" w="sm" len="sm"/>
            <a:tailEnd type="none" w="sm" len="sm"/>
          </a:ln>
        </p:spPr>
      </p:cxnSp>
      <p:cxnSp>
        <p:nvCxnSpPr>
          <p:cNvPr id="299" name="Google Shape;299;p22"/>
          <p:cNvCxnSpPr>
            <a:stCxn id="296" idx="5"/>
            <a:endCxn id="298" idx="5"/>
          </p:cNvCxnSpPr>
          <p:nvPr/>
        </p:nvCxnSpPr>
        <p:spPr>
          <a:xfrm rot="10800000" flipH="1">
            <a:off x="2654751" y="3940736"/>
            <a:ext cx="2040900" cy="643800"/>
          </a:xfrm>
          <a:prstGeom prst="straightConnector1">
            <a:avLst/>
          </a:prstGeom>
          <a:noFill/>
          <a:ln w="28575" cap="flat" cmpd="sng">
            <a:solidFill>
              <a:srgbClr val="333F50"/>
            </a:solidFill>
            <a:prstDash val="dash"/>
            <a:miter lim="800000"/>
            <a:headEnd type="none" w="sm" len="sm"/>
            <a:tailEnd type="none" w="sm" len="sm"/>
          </a:ln>
        </p:spPr>
      </p:cxnSp>
      <p:sp>
        <p:nvSpPr>
          <p:cNvPr id="300" name="Google Shape;300;p22"/>
          <p:cNvSpPr/>
          <p:nvPr/>
        </p:nvSpPr>
        <p:spPr>
          <a:xfrm>
            <a:off x="3472335" y="2697074"/>
            <a:ext cx="1433040" cy="1447217"/>
          </a:xfrm>
          <a:prstGeom prst="ellipse">
            <a:avLst/>
          </a:prstGeom>
          <a:solidFill>
            <a:srgbClr val="C5ECFF"/>
          </a:solidFill>
          <a:ln w="28575" cap="flat" cmpd="sng">
            <a:solidFill>
              <a:srgbClr val="333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22"/>
          <p:cNvSpPr/>
          <p:nvPr/>
        </p:nvSpPr>
        <p:spPr>
          <a:xfrm>
            <a:off x="3472335" y="2705391"/>
            <a:ext cx="1433040" cy="1447217"/>
          </a:xfrm>
          <a:prstGeom prst="ellipse">
            <a:avLst/>
          </a:prstGeom>
          <a:blipFill rotWithShape="1">
            <a:blip r:embed="rId5">
              <a:alphaModFix/>
            </a:blip>
            <a:stretch>
              <a:fillRect/>
            </a:stretch>
          </a:blipFill>
          <a:ln w="28575" cap="flat" cmpd="sng">
            <a:solidFill>
              <a:srgbClr val="333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1" name="Google Shape;301;p22" descr="Logo&#10;&#10;Description automatically generated"/>
          <p:cNvPicPr preferRelativeResize="0"/>
          <p:nvPr/>
        </p:nvPicPr>
        <p:blipFill rotWithShape="1">
          <a:blip r:embed="rId6">
            <a:alphaModFix/>
          </a:blip>
          <a:srcRect/>
          <a:stretch/>
        </p:blipFill>
        <p:spPr>
          <a:xfrm>
            <a:off x="3890327" y="2755379"/>
            <a:ext cx="414545" cy="434142"/>
          </a:xfrm>
          <a:prstGeom prst="rect">
            <a:avLst/>
          </a:prstGeom>
          <a:noFill/>
          <a:ln>
            <a:noFill/>
          </a:ln>
        </p:spPr>
      </p:pic>
      <p:sp>
        <p:nvSpPr>
          <p:cNvPr id="302" name="Google Shape;302;p22"/>
          <p:cNvSpPr txBox="1"/>
          <p:nvPr/>
        </p:nvSpPr>
        <p:spPr>
          <a:xfrm>
            <a:off x="2982146" y="2327742"/>
            <a:ext cx="24134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800" b="1">
                <a:solidFill>
                  <a:srgbClr val="000000"/>
                </a:solidFill>
                <a:latin typeface="Calibri"/>
                <a:ea typeface="Calibri"/>
                <a:cs typeface="Calibri"/>
                <a:sym typeface="Calibri"/>
              </a:rPr>
              <a:t>Med atomkraft: 25 km</a:t>
            </a:r>
            <a:r>
              <a:rPr lang="da-DK" sz="1800" b="1" baseline="30000">
                <a:solidFill>
                  <a:srgbClr val="000000"/>
                </a:solidFill>
                <a:latin typeface="Calibri"/>
                <a:ea typeface="Calibri"/>
                <a:cs typeface="Calibri"/>
                <a:sym typeface="Calibri"/>
              </a:rPr>
              <a:t>2</a:t>
            </a:r>
            <a:endParaRPr sz="1800" b="1" baseline="300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Materialeforbrug for rene energikilder</a:t>
            </a:r>
            <a:endParaRPr/>
          </a:p>
        </p:txBody>
      </p:sp>
      <p:pic>
        <p:nvPicPr>
          <p:cNvPr id="309" name="Google Shape;309;p23"/>
          <p:cNvPicPr preferRelativeResize="0">
            <a:picLocks noGrp="1"/>
          </p:cNvPicPr>
          <p:nvPr>
            <p:ph type="body" idx="1"/>
          </p:nvPr>
        </p:nvPicPr>
        <p:blipFill rotWithShape="1">
          <a:blip r:embed="rId3">
            <a:alphaModFix/>
          </a:blip>
          <a:srcRect l="12287" t="13784" r="13454" b="22873"/>
          <a:stretch/>
        </p:blipFill>
        <p:spPr>
          <a:xfrm>
            <a:off x="4439838" y="2589087"/>
            <a:ext cx="6462445" cy="2756150"/>
          </a:xfrm>
          <a:prstGeom prst="rect">
            <a:avLst/>
          </a:prstGeom>
          <a:noFill/>
          <a:ln>
            <a:noFill/>
          </a:ln>
        </p:spPr>
      </p:pic>
      <p:sp>
        <p:nvSpPr>
          <p:cNvPr id="310" name="Google Shape;310;p23"/>
          <p:cNvSpPr txBox="1"/>
          <p:nvPr/>
        </p:nvSpPr>
        <p:spPr>
          <a:xfrm>
            <a:off x="3751471" y="2551646"/>
            <a:ext cx="1530849" cy="2831031"/>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18.000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15.000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12.000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9.000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6.000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3.000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0</a:t>
            </a:r>
            <a:endParaRPr/>
          </a:p>
        </p:txBody>
      </p:sp>
      <p:sp>
        <p:nvSpPr>
          <p:cNvPr id="311" name="Google Shape;311;p23"/>
          <p:cNvSpPr txBox="1"/>
          <p:nvPr/>
        </p:nvSpPr>
        <p:spPr>
          <a:xfrm>
            <a:off x="4758337" y="5345729"/>
            <a:ext cx="62980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600" b="1">
                <a:solidFill>
                  <a:srgbClr val="54585C"/>
                </a:solidFill>
                <a:latin typeface="Arial"/>
                <a:ea typeface="Arial"/>
                <a:cs typeface="Arial"/>
                <a:sym typeface="Arial"/>
              </a:rPr>
              <a:t>   Sol          Vandkraft          Vind       Geotermisk   Atomkraft   </a:t>
            </a:r>
            <a:endParaRPr sz="1600" b="1">
              <a:solidFill>
                <a:srgbClr val="54585C"/>
              </a:solidFill>
              <a:latin typeface="Arial"/>
              <a:ea typeface="Arial"/>
              <a:cs typeface="Arial"/>
              <a:sym typeface="Arial"/>
            </a:endParaRPr>
          </a:p>
        </p:txBody>
      </p:sp>
      <p:sp>
        <p:nvSpPr>
          <p:cNvPr id="312" name="Google Shape;312;p23"/>
          <p:cNvSpPr txBox="1"/>
          <p:nvPr/>
        </p:nvSpPr>
        <p:spPr>
          <a:xfrm>
            <a:off x="10951942" y="2844227"/>
            <a:ext cx="1530849" cy="23082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Beton</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Stål</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Cement</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Glas</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Andet</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Kobber</a:t>
            </a:r>
            <a:endParaRPr sz="1600" dirty="0">
              <a:solidFill>
                <a:srgbClr val="54585C"/>
              </a:solidFill>
              <a:latin typeface="Arial"/>
              <a:ea typeface="Arial"/>
              <a:cs typeface="Arial"/>
              <a:sym typeface="Arial"/>
            </a:endParaRPr>
          </a:p>
        </p:txBody>
      </p:sp>
      <p:sp>
        <p:nvSpPr>
          <p:cNvPr id="313" name="Google Shape;313;p23"/>
          <p:cNvSpPr txBox="1"/>
          <p:nvPr/>
        </p:nvSpPr>
        <p:spPr>
          <a:xfrm rot="-5400000">
            <a:off x="2924614" y="3681748"/>
            <a:ext cx="11535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 b="1">
                <a:solidFill>
                  <a:srgbClr val="54585C"/>
                </a:solidFill>
                <a:latin typeface="Calibri"/>
                <a:ea typeface="Calibri"/>
                <a:cs typeface="Calibri"/>
                <a:sym typeface="Calibri"/>
              </a:rPr>
              <a:t>ton/TWh</a:t>
            </a:r>
            <a:endParaRPr sz="2000" b="1">
              <a:solidFill>
                <a:srgbClr val="54585C"/>
              </a:solidFill>
              <a:latin typeface="Calibri"/>
              <a:ea typeface="Calibri"/>
              <a:cs typeface="Calibri"/>
              <a:sym typeface="Calibri"/>
            </a:endParaRPr>
          </a:p>
        </p:txBody>
      </p:sp>
      <p:sp>
        <p:nvSpPr>
          <p:cNvPr id="314" name="Google Shape;314;p23"/>
          <p:cNvSpPr/>
          <p:nvPr/>
        </p:nvSpPr>
        <p:spPr>
          <a:xfrm>
            <a:off x="614427" y="1970759"/>
            <a:ext cx="2543746" cy="3713524"/>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3"/>
          <p:cNvSpPr txBox="1"/>
          <p:nvPr/>
        </p:nvSpPr>
        <p:spPr>
          <a:xfrm>
            <a:off x="782488" y="2128354"/>
            <a:ext cx="2189312" cy="3398488"/>
          </a:xfrm>
          <a:prstGeom prst="rect">
            <a:avLst/>
          </a:prstGeom>
          <a:noFill/>
          <a:ln>
            <a:noFill/>
          </a:ln>
        </p:spPr>
        <p:txBody>
          <a:bodyPr spcFirstLastPara="1" wrap="square" lIns="91425" tIns="45700" rIns="91425" bIns="45700" anchor="ctr" anchorCtr="0">
            <a:normAutofit lnSpcReduction="10000"/>
          </a:bodyPr>
          <a:lstStyle/>
          <a:p>
            <a:pPr marL="228600" marR="0" lvl="0" indent="-228600" algn="l" rtl="0">
              <a:lnSpc>
                <a:spcPct val="90000"/>
              </a:lnSpc>
              <a:spcBef>
                <a:spcPts val="0"/>
              </a:spcBef>
              <a:spcAft>
                <a:spcPts val="0"/>
              </a:spcAft>
              <a:buClr>
                <a:schemeClr val="lt1"/>
              </a:buClr>
              <a:buSzPts val="2000"/>
              <a:buFont typeface="Noto Sans Symbols"/>
              <a:buChar char="▪"/>
            </a:pPr>
            <a:r>
              <a:rPr lang="da-DK" sz="2000">
                <a:solidFill>
                  <a:schemeClr val="lt1"/>
                </a:solidFill>
                <a:latin typeface="Calibri"/>
                <a:ea typeface="Calibri"/>
                <a:cs typeface="Calibri"/>
                <a:sym typeface="Calibri"/>
              </a:rPr>
              <a:t>Atomkraft kræver nærmest ingenting</a:t>
            </a:r>
            <a:endParaRPr/>
          </a:p>
          <a:p>
            <a:pPr marL="228600" marR="0" lvl="0" indent="-228600" algn="l" rtl="0">
              <a:lnSpc>
                <a:spcPct val="90000"/>
              </a:lnSpc>
              <a:spcBef>
                <a:spcPts val="1000"/>
              </a:spcBef>
              <a:spcAft>
                <a:spcPts val="0"/>
              </a:spcAft>
              <a:buClr>
                <a:schemeClr val="lt1"/>
              </a:buClr>
              <a:buSzPts val="2000"/>
              <a:buFont typeface="Noto Sans Symbols"/>
              <a:buChar char="▪"/>
            </a:pPr>
            <a:r>
              <a:rPr lang="da-DK" sz="2000">
                <a:solidFill>
                  <a:schemeClr val="lt1"/>
                </a:solidFill>
                <a:latin typeface="Calibri"/>
                <a:ea typeface="Calibri"/>
                <a:cs typeface="Calibri"/>
                <a:sym typeface="Calibri"/>
              </a:rPr>
              <a:t>Sol og vind kræver meget materiale, som udleder CO2 at producere</a:t>
            </a:r>
            <a:endParaRPr/>
          </a:p>
          <a:p>
            <a:pPr marL="228600" marR="0" lvl="0" indent="-228600" algn="l" rtl="0">
              <a:lnSpc>
                <a:spcPct val="90000"/>
              </a:lnSpc>
              <a:spcBef>
                <a:spcPts val="1000"/>
              </a:spcBef>
              <a:spcAft>
                <a:spcPts val="0"/>
              </a:spcAft>
              <a:buClr>
                <a:schemeClr val="lt1"/>
              </a:buClr>
              <a:buSzPts val="2000"/>
              <a:buFont typeface="Noto Sans Symbols"/>
              <a:buChar char="▪"/>
            </a:pPr>
            <a:r>
              <a:rPr lang="da-DK" sz="2000">
                <a:solidFill>
                  <a:schemeClr val="lt1"/>
                </a:solidFill>
                <a:latin typeface="Calibri"/>
                <a:ea typeface="Calibri"/>
                <a:cs typeface="Calibri"/>
                <a:sym typeface="Calibri"/>
              </a:rPr>
              <a:t>Materialeforbrug og landareal bestemmes af energitæthed</a:t>
            </a:r>
            <a:endParaRPr/>
          </a:p>
        </p:txBody>
      </p:sp>
      <p:pic>
        <p:nvPicPr>
          <p:cNvPr id="316" name="Google Shape;316;p23" descr="Scope and RoE – Department of Energy Responsible Disclosure Powered by  Synack"/>
          <p:cNvPicPr preferRelativeResize="0"/>
          <p:nvPr/>
        </p:nvPicPr>
        <p:blipFill rotWithShape="1">
          <a:blip r:embed="rId4">
            <a:alphaModFix/>
          </a:blip>
          <a:srcRect/>
          <a:stretch/>
        </p:blipFill>
        <p:spPr>
          <a:xfrm>
            <a:off x="10106288" y="1065160"/>
            <a:ext cx="1900214" cy="4989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4" name="Billede 3">
            <a:extLst>
              <a:ext uri="{FF2B5EF4-FFF2-40B4-BE49-F238E27FC236}">
                <a16:creationId xmlns:a16="http://schemas.microsoft.com/office/drawing/2014/main" id="{BB980C5B-C640-473C-B766-48596F6EF692}"/>
              </a:ext>
            </a:extLst>
          </p:cNvPr>
          <p:cNvPicPr>
            <a:picLocks noChangeAspect="1"/>
          </p:cNvPicPr>
          <p:nvPr/>
        </p:nvPicPr>
        <p:blipFill rotWithShape="1">
          <a:blip r:embed="rId3"/>
          <a:srcRect t="8278"/>
          <a:stretch/>
        </p:blipFill>
        <p:spPr>
          <a:xfrm>
            <a:off x="1909102" y="1581021"/>
            <a:ext cx="8272370" cy="5167312"/>
          </a:xfrm>
          <a:prstGeom prst="rect">
            <a:avLst/>
          </a:prstGeom>
        </p:spPr>
      </p:pic>
      <p:sp>
        <p:nvSpPr>
          <p:cNvPr id="322" name="Google Shape;3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da-DK" sz="2800" dirty="0"/>
              <a:t>Ressourceforbrug ved forskellige energikilder - mineraler </a:t>
            </a:r>
            <a:endParaRPr dirty="0"/>
          </a:p>
        </p:txBody>
      </p:sp>
      <p:pic>
        <p:nvPicPr>
          <p:cNvPr id="323" name="Google Shape;323;p24"/>
          <p:cNvPicPr preferRelativeResize="0"/>
          <p:nvPr/>
        </p:nvPicPr>
        <p:blipFill rotWithShape="1">
          <a:blip r:embed="rId4">
            <a:alphaModFix/>
          </a:blip>
          <a:srcRect/>
          <a:stretch/>
        </p:blipFill>
        <p:spPr>
          <a:xfrm>
            <a:off x="10181472" y="897979"/>
            <a:ext cx="1614152" cy="895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What goes in, must come out</a:t>
            </a:r>
            <a:endParaRPr/>
          </a:p>
        </p:txBody>
      </p:sp>
      <p:sp>
        <p:nvSpPr>
          <p:cNvPr id="331" name="Google Shape;331;p25"/>
          <p:cNvSpPr/>
          <p:nvPr/>
        </p:nvSpPr>
        <p:spPr>
          <a:xfrm>
            <a:off x="896262" y="2309000"/>
            <a:ext cx="3093718" cy="314780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2" name="Google Shape;332;p25" descr="A picture containing sky, outdoor, truck&#10;&#10;Description automatically generated"/>
          <p:cNvPicPr preferRelativeResize="0"/>
          <p:nvPr/>
        </p:nvPicPr>
        <p:blipFill rotWithShape="1">
          <a:blip r:embed="rId3">
            <a:alphaModFix/>
          </a:blip>
          <a:srcRect/>
          <a:stretch/>
        </p:blipFill>
        <p:spPr>
          <a:xfrm>
            <a:off x="5048413" y="1632629"/>
            <a:ext cx="5333837" cy="4646272"/>
          </a:xfrm>
          <a:prstGeom prst="rect">
            <a:avLst/>
          </a:prstGeom>
          <a:noFill/>
          <a:ln>
            <a:noFill/>
          </a:ln>
        </p:spPr>
      </p:pic>
      <p:sp>
        <p:nvSpPr>
          <p:cNvPr id="333" name="Google Shape;333;p25"/>
          <p:cNvSpPr txBox="1"/>
          <p:nvPr/>
        </p:nvSpPr>
        <p:spPr>
          <a:xfrm>
            <a:off x="1064323" y="2466440"/>
            <a:ext cx="2746685" cy="2921500"/>
          </a:xfrm>
          <a:prstGeom prst="rect">
            <a:avLst/>
          </a:prstGeom>
          <a:noFill/>
          <a:ln>
            <a:noFill/>
          </a:ln>
        </p:spPr>
        <p:txBody>
          <a:bodyPr spcFirstLastPara="1" wrap="square" lIns="91425" tIns="45700" rIns="91425" bIns="45700" anchor="ctr" anchorCtr="0">
            <a:normAutofit fontScale="92500" lnSpcReduction="20000"/>
          </a:bodyPr>
          <a:lstStyle/>
          <a:p>
            <a:pPr marL="228600" marR="0" lvl="0" indent="-228600" algn="l" rtl="0">
              <a:lnSpc>
                <a:spcPct val="90000"/>
              </a:lnSpc>
              <a:spcBef>
                <a:spcPts val="0"/>
              </a:spcBef>
              <a:spcAft>
                <a:spcPts val="0"/>
              </a:spcAft>
              <a:buClr>
                <a:schemeClr val="lt1"/>
              </a:buClr>
              <a:buSzPct val="100000"/>
              <a:buFont typeface="Noto Sans Symbols"/>
              <a:buChar char="▪"/>
            </a:pPr>
            <a:r>
              <a:rPr lang="da-DK" sz="1800">
                <a:solidFill>
                  <a:schemeClr val="lt1"/>
                </a:solidFill>
                <a:latin typeface="Calibri"/>
                <a:ea typeface="Calibri"/>
                <a:cs typeface="Calibri"/>
                <a:sym typeface="Calibri"/>
              </a:rPr>
              <a:t>En danskers energiforbrug (el, varme, transport osv.)</a:t>
            </a:r>
            <a:endParaRPr/>
          </a:p>
          <a:p>
            <a:pPr marL="685800" marR="0" lvl="1" indent="-228631" algn="l" rtl="0">
              <a:lnSpc>
                <a:spcPct val="90000"/>
              </a:lnSpc>
              <a:spcBef>
                <a:spcPts val="500"/>
              </a:spcBef>
              <a:spcAft>
                <a:spcPts val="0"/>
              </a:spcAft>
              <a:buClr>
                <a:schemeClr val="lt1"/>
              </a:buClr>
              <a:buSzPct val="100000"/>
              <a:buFont typeface="Noto Sans Symbols"/>
              <a:buChar char="▪"/>
            </a:pPr>
            <a:r>
              <a:rPr lang="da-DK" sz="1500" b="0" i="0" u="none" strike="noStrike" cap="none">
                <a:solidFill>
                  <a:schemeClr val="lt1"/>
                </a:solidFill>
                <a:latin typeface="Calibri"/>
                <a:ea typeface="Calibri"/>
                <a:cs typeface="Calibri"/>
                <a:sym typeface="Calibri"/>
              </a:rPr>
              <a:t>Uran: En 0,3 liter cola dåse </a:t>
            </a:r>
            <a:endParaRPr/>
          </a:p>
          <a:p>
            <a:pPr marL="685800" marR="0" lvl="1" indent="-228631" algn="l" rtl="0">
              <a:lnSpc>
                <a:spcPct val="90000"/>
              </a:lnSpc>
              <a:spcBef>
                <a:spcPts val="500"/>
              </a:spcBef>
              <a:spcAft>
                <a:spcPts val="0"/>
              </a:spcAft>
              <a:buClr>
                <a:schemeClr val="lt1"/>
              </a:buClr>
              <a:buSzPct val="100000"/>
              <a:buFont typeface="Noto Sans Symbols"/>
              <a:buChar char="▪"/>
            </a:pPr>
            <a:r>
              <a:rPr lang="da-DK" sz="1500" b="0" i="0" u="none" strike="noStrike" cap="none">
                <a:solidFill>
                  <a:schemeClr val="lt1"/>
                </a:solidFill>
                <a:latin typeface="Calibri"/>
                <a:ea typeface="Calibri"/>
                <a:cs typeface="Calibri"/>
                <a:sym typeface="Calibri"/>
              </a:rPr>
              <a:t>Kul: 250.000 liter svarende til en kæmpe lastbil</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800">
                <a:solidFill>
                  <a:schemeClr val="lt1"/>
                </a:solidFill>
                <a:latin typeface="Calibri"/>
                <a:ea typeface="Calibri"/>
                <a:cs typeface="Calibri"/>
                <a:sym typeface="Calibri"/>
              </a:rPr>
              <a:t>Kullet brændes, og de 250.000 liter kul bliver til 968.000 liter CO2</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1800">
                <a:solidFill>
                  <a:schemeClr val="lt1"/>
                </a:solidFill>
                <a:latin typeface="Calibri"/>
                <a:ea typeface="Calibri"/>
                <a:cs typeface="Calibri"/>
                <a:sym typeface="Calibri"/>
              </a:rPr>
              <a:t>CO2, giftig aske og partikler bliver pumpet direkte ud i atmosfæren.</a:t>
            </a:r>
            <a:endParaRPr/>
          </a:p>
        </p:txBody>
      </p:sp>
      <p:pic>
        <p:nvPicPr>
          <p:cNvPr id="334" name="Google Shape;334;p25" descr="Coca Cola can PNG image"/>
          <p:cNvPicPr preferRelativeResize="0"/>
          <p:nvPr/>
        </p:nvPicPr>
        <p:blipFill rotWithShape="1">
          <a:blip r:embed="rId4">
            <a:alphaModFix/>
          </a:blip>
          <a:srcRect/>
          <a:stretch/>
        </p:blipFill>
        <p:spPr>
          <a:xfrm>
            <a:off x="7489204" y="5934208"/>
            <a:ext cx="109365" cy="72452"/>
          </a:xfrm>
          <a:prstGeom prst="rect">
            <a:avLst/>
          </a:prstGeom>
          <a:noFill/>
          <a:ln>
            <a:noFill/>
          </a:ln>
        </p:spPr>
      </p:pic>
      <p:sp>
        <p:nvSpPr>
          <p:cNvPr id="335" name="Google Shape;335;p25"/>
          <p:cNvSpPr/>
          <p:nvPr/>
        </p:nvSpPr>
        <p:spPr>
          <a:xfrm>
            <a:off x="7417760" y="5843588"/>
            <a:ext cx="231704" cy="23170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36" name="Google Shape;336;p25"/>
          <p:cNvCxnSpPr>
            <a:stCxn id="335" idx="0"/>
            <a:endCxn id="337" idx="7"/>
          </p:cNvCxnSpPr>
          <p:nvPr/>
        </p:nvCxnSpPr>
        <p:spPr>
          <a:xfrm rot="10800000">
            <a:off x="6187212" y="4834388"/>
            <a:ext cx="1346400" cy="1009200"/>
          </a:xfrm>
          <a:prstGeom prst="straightConnector1">
            <a:avLst/>
          </a:prstGeom>
          <a:noFill/>
          <a:ln w="28575" cap="flat" cmpd="sng">
            <a:solidFill>
              <a:srgbClr val="FF0000"/>
            </a:solidFill>
            <a:prstDash val="dash"/>
            <a:miter lim="800000"/>
            <a:headEnd type="none" w="sm" len="sm"/>
            <a:tailEnd type="none" w="sm" len="sm"/>
          </a:ln>
        </p:spPr>
      </p:cxnSp>
      <p:cxnSp>
        <p:nvCxnSpPr>
          <p:cNvPr id="338" name="Google Shape;338;p25"/>
          <p:cNvCxnSpPr>
            <a:stCxn id="335" idx="4"/>
            <a:endCxn id="337" idx="4"/>
          </p:cNvCxnSpPr>
          <p:nvPr/>
        </p:nvCxnSpPr>
        <p:spPr>
          <a:xfrm rot="10800000">
            <a:off x="5869812" y="5608192"/>
            <a:ext cx="1663800" cy="467100"/>
          </a:xfrm>
          <a:prstGeom prst="straightConnector1">
            <a:avLst/>
          </a:prstGeom>
          <a:noFill/>
          <a:ln w="28575" cap="flat" cmpd="sng">
            <a:solidFill>
              <a:srgbClr val="FF0000"/>
            </a:solidFill>
            <a:prstDash val="dash"/>
            <a:miter lim="800000"/>
            <a:headEnd type="none" w="sm" len="sm"/>
            <a:tailEnd type="none" w="sm" len="sm"/>
          </a:ln>
        </p:spPr>
      </p:cxnSp>
      <p:sp>
        <p:nvSpPr>
          <p:cNvPr id="337" name="Google Shape;337;p25"/>
          <p:cNvSpPr/>
          <p:nvPr/>
        </p:nvSpPr>
        <p:spPr>
          <a:xfrm>
            <a:off x="5420983" y="4701763"/>
            <a:ext cx="897597" cy="906477"/>
          </a:xfrm>
          <a:prstGeom prst="ellipse">
            <a:avLst/>
          </a:prstGeom>
          <a:solidFill>
            <a:srgbClr val="D8D8D8"/>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9" name="Google Shape;339;p25" descr="Coca Cola can PNG image"/>
          <p:cNvPicPr preferRelativeResize="0"/>
          <p:nvPr/>
        </p:nvPicPr>
        <p:blipFill rotWithShape="1">
          <a:blip r:embed="rId5">
            <a:alphaModFix/>
          </a:blip>
          <a:srcRect/>
          <a:stretch/>
        </p:blipFill>
        <p:spPr>
          <a:xfrm>
            <a:off x="5377663" y="4819459"/>
            <a:ext cx="984236" cy="652036"/>
          </a:xfrm>
          <a:prstGeom prst="rect">
            <a:avLst/>
          </a:prstGeom>
          <a:noFill/>
          <a:ln>
            <a:noFill/>
          </a:ln>
        </p:spPr>
      </p:pic>
      <p:pic>
        <p:nvPicPr>
          <p:cNvPr id="340" name="Google Shape;340;p25" descr="World Nuclear Association - World Nuclear Association"/>
          <p:cNvPicPr preferRelativeResize="0"/>
          <p:nvPr/>
        </p:nvPicPr>
        <p:blipFill rotWithShape="1">
          <a:blip r:embed="rId6">
            <a:alphaModFix/>
          </a:blip>
          <a:srcRect/>
          <a:stretch/>
        </p:blipFill>
        <p:spPr>
          <a:xfrm>
            <a:off x="10158412" y="789710"/>
            <a:ext cx="1831832" cy="6230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Affalds ”problemet”?</a:t>
            </a:r>
            <a:endParaRPr/>
          </a:p>
        </p:txBody>
      </p:sp>
      <p:pic>
        <p:nvPicPr>
          <p:cNvPr id="347" name="Google Shape;347;p26"/>
          <p:cNvPicPr preferRelativeResize="0"/>
          <p:nvPr/>
        </p:nvPicPr>
        <p:blipFill rotWithShape="1">
          <a:blip r:embed="rId3">
            <a:alphaModFix/>
          </a:blip>
          <a:srcRect/>
          <a:stretch/>
        </p:blipFill>
        <p:spPr>
          <a:xfrm>
            <a:off x="4693997" y="1967129"/>
            <a:ext cx="5665740" cy="4249305"/>
          </a:xfrm>
          <a:prstGeom prst="rect">
            <a:avLst/>
          </a:prstGeom>
          <a:noFill/>
          <a:ln>
            <a:noFill/>
          </a:ln>
        </p:spPr>
      </p:pic>
      <p:pic>
        <p:nvPicPr>
          <p:cNvPr id="348" name="Google Shape;348;p26" descr="Graphical user interface, text, application&#10;&#10;Description automatically generated"/>
          <p:cNvPicPr preferRelativeResize="0"/>
          <p:nvPr/>
        </p:nvPicPr>
        <p:blipFill rotWithShape="1">
          <a:blip r:embed="rId4">
            <a:alphaModFix/>
          </a:blip>
          <a:srcRect b="13705"/>
          <a:stretch/>
        </p:blipFill>
        <p:spPr>
          <a:xfrm>
            <a:off x="4693997" y="1556683"/>
            <a:ext cx="5720169" cy="4936192"/>
          </a:xfrm>
          <a:prstGeom prst="rect">
            <a:avLst/>
          </a:prstGeom>
          <a:noFill/>
          <a:ln>
            <a:noFill/>
          </a:ln>
        </p:spPr>
      </p:pic>
      <p:sp>
        <p:nvSpPr>
          <p:cNvPr id="349" name="Google Shape;349;p26"/>
          <p:cNvSpPr/>
          <p:nvPr/>
        </p:nvSpPr>
        <p:spPr>
          <a:xfrm>
            <a:off x="838200" y="1901868"/>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6"/>
          <p:cNvSpPr txBox="1"/>
          <p:nvPr/>
        </p:nvSpPr>
        <p:spPr>
          <a:xfrm>
            <a:off x="1006261" y="2059308"/>
            <a:ext cx="2746685" cy="4064946"/>
          </a:xfrm>
          <a:prstGeom prst="rect">
            <a:avLst/>
          </a:prstGeom>
          <a:noFill/>
          <a:ln>
            <a:noFill/>
          </a:ln>
        </p:spPr>
        <p:txBody>
          <a:bodyPr spcFirstLastPara="1" wrap="square" lIns="91425" tIns="45700" rIns="91425" bIns="45700" anchor="ctr" anchorCtr="0">
            <a:normAutofit fontScale="77500" lnSpcReduction="20000"/>
          </a:bodyPr>
          <a:lstStyle/>
          <a:p>
            <a:pPr marL="228600" marR="0" lvl="0" indent="-228600" algn="l" rtl="0">
              <a:lnSpc>
                <a:spcPct val="90000"/>
              </a:lnSpc>
              <a:spcBef>
                <a:spcPts val="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Et problem for nogen eller noget?</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Affaldet har aldrig skadet nogen </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Atomkraft er den eneste energikilde der tager 100 % ansvar for sit affald</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Der er utroligt lidt affald</a:t>
            </a:r>
            <a:endParaRPr/>
          </a:p>
          <a:p>
            <a:pPr marL="228600" marR="0" lvl="0" indent="-228600" algn="l" rtl="0">
              <a:lnSpc>
                <a:spcPct val="12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Affaldet er nemt at opbevare sikkert</a:t>
            </a:r>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Hvis der går hul på en beholder undslipper ubetydelig stråling</a:t>
            </a:r>
            <a:endParaRPr/>
          </a:p>
        </p:txBody>
      </p:sp>
      <p:pic>
        <p:nvPicPr>
          <p:cNvPr id="351" name="Google Shape;351;p26" descr="World Nuclear Association - World Nuclear Association"/>
          <p:cNvPicPr preferRelativeResize="0"/>
          <p:nvPr/>
        </p:nvPicPr>
        <p:blipFill rotWithShape="1">
          <a:blip r:embed="rId5">
            <a:alphaModFix/>
          </a:blip>
          <a:srcRect/>
          <a:stretch/>
        </p:blipFill>
        <p:spPr>
          <a:xfrm>
            <a:off x="10231717" y="810490"/>
            <a:ext cx="1582623" cy="5383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Hvad med affaldet?</a:t>
            </a:r>
            <a:endParaRPr/>
          </a:p>
        </p:txBody>
      </p:sp>
      <p:pic>
        <p:nvPicPr>
          <p:cNvPr id="358" name="Google Shape;358;p27"/>
          <p:cNvPicPr preferRelativeResize="0"/>
          <p:nvPr/>
        </p:nvPicPr>
        <p:blipFill rotWithShape="1">
          <a:blip r:embed="rId3">
            <a:alphaModFix/>
          </a:blip>
          <a:srcRect l="12288" t="13784" r="17962" b="22873"/>
          <a:stretch/>
        </p:blipFill>
        <p:spPr>
          <a:xfrm>
            <a:off x="5283669" y="2331912"/>
            <a:ext cx="6070131" cy="2756150"/>
          </a:xfrm>
          <a:prstGeom prst="rect">
            <a:avLst/>
          </a:prstGeom>
          <a:noFill/>
          <a:ln>
            <a:noFill/>
          </a:ln>
        </p:spPr>
      </p:pic>
      <p:sp>
        <p:nvSpPr>
          <p:cNvPr id="359" name="Google Shape;359;p27"/>
          <p:cNvSpPr txBox="1"/>
          <p:nvPr/>
        </p:nvSpPr>
        <p:spPr>
          <a:xfrm>
            <a:off x="4595302" y="2294471"/>
            <a:ext cx="1530849" cy="2831031"/>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18.000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15.000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12.000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9.000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6.000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3.000</a:t>
            </a:r>
            <a:endParaRPr/>
          </a:p>
          <a:p>
            <a:pPr marL="0" marR="0" lvl="0" indent="0" algn="l" rtl="0">
              <a:lnSpc>
                <a:spcPct val="200000"/>
              </a:lnSpc>
              <a:spcBef>
                <a:spcPts val="0"/>
              </a:spcBef>
              <a:spcAft>
                <a:spcPts val="0"/>
              </a:spcAft>
              <a:buNone/>
            </a:pPr>
            <a:r>
              <a:rPr lang="da-DK" sz="1300" b="1">
                <a:solidFill>
                  <a:srgbClr val="54585C"/>
                </a:solidFill>
                <a:latin typeface="Arial"/>
                <a:ea typeface="Arial"/>
                <a:cs typeface="Arial"/>
                <a:sym typeface="Arial"/>
              </a:rPr>
              <a:t>        0</a:t>
            </a:r>
            <a:endParaRPr/>
          </a:p>
        </p:txBody>
      </p:sp>
      <p:sp>
        <p:nvSpPr>
          <p:cNvPr id="360" name="Google Shape;360;p27"/>
          <p:cNvSpPr txBox="1"/>
          <p:nvPr/>
        </p:nvSpPr>
        <p:spPr>
          <a:xfrm>
            <a:off x="5602168" y="5088554"/>
            <a:ext cx="629805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600" b="1">
                <a:solidFill>
                  <a:srgbClr val="54585C"/>
                </a:solidFill>
                <a:latin typeface="Arial"/>
                <a:ea typeface="Arial"/>
                <a:cs typeface="Arial"/>
                <a:sym typeface="Arial"/>
              </a:rPr>
              <a:t>   Sol          Vandkraft          Vind       Geotermisk   Atomkraft   </a:t>
            </a:r>
            <a:endParaRPr sz="1600" b="1">
              <a:solidFill>
                <a:srgbClr val="54585C"/>
              </a:solidFill>
              <a:latin typeface="Arial"/>
              <a:ea typeface="Arial"/>
              <a:cs typeface="Arial"/>
              <a:sym typeface="Arial"/>
            </a:endParaRPr>
          </a:p>
        </p:txBody>
      </p:sp>
      <p:sp>
        <p:nvSpPr>
          <p:cNvPr id="361" name="Google Shape;361;p27"/>
          <p:cNvSpPr txBox="1"/>
          <p:nvPr/>
        </p:nvSpPr>
        <p:spPr>
          <a:xfrm>
            <a:off x="10610663" y="1582370"/>
            <a:ext cx="1530849" cy="23082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Beton</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Stål</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Cement</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Glas</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Andet</a:t>
            </a:r>
            <a:endParaRPr dirty="0"/>
          </a:p>
          <a:p>
            <a:pPr marL="0" marR="0" lvl="0" indent="0" algn="l" rtl="0">
              <a:lnSpc>
                <a:spcPct val="150000"/>
              </a:lnSpc>
              <a:spcBef>
                <a:spcPts val="0"/>
              </a:spcBef>
              <a:spcAft>
                <a:spcPts val="0"/>
              </a:spcAft>
              <a:buNone/>
            </a:pPr>
            <a:r>
              <a:rPr lang="da-DK" sz="1600" dirty="0">
                <a:solidFill>
                  <a:srgbClr val="54585C"/>
                </a:solidFill>
                <a:latin typeface="Arial"/>
                <a:ea typeface="Arial"/>
                <a:cs typeface="Arial"/>
                <a:sym typeface="Arial"/>
              </a:rPr>
              <a:t>Kobber</a:t>
            </a:r>
            <a:endParaRPr sz="1600" dirty="0">
              <a:solidFill>
                <a:srgbClr val="54585C"/>
              </a:solidFill>
              <a:latin typeface="Arial"/>
              <a:ea typeface="Arial"/>
              <a:cs typeface="Arial"/>
              <a:sym typeface="Arial"/>
            </a:endParaRPr>
          </a:p>
        </p:txBody>
      </p:sp>
      <p:sp>
        <p:nvSpPr>
          <p:cNvPr id="362" name="Google Shape;362;p27"/>
          <p:cNvSpPr txBox="1"/>
          <p:nvPr/>
        </p:nvSpPr>
        <p:spPr>
          <a:xfrm rot="-5400000">
            <a:off x="3768445" y="3424573"/>
            <a:ext cx="11535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 b="1">
                <a:solidFill>
                  <a:srgbClr val="54585C"/>
                </a:solidFill>
                <a:latin typeface="Calibri"/>
                <a:ea typeface="Calibri"/>
                <a:cs typeface="Calibri"/>
                <a:sym typeface="Calibri"/>
              </a:rPr>
              <a:t>ton/TWh</a:t>
            </a:r>
            <a:endParaRPr sz="2000" b="1">
              <a:solidFill>
                <a:srgbClr val="54585C"/>
              </a:solidFill>
              <a:latin typeface="Calibri"/>
              <a:ea typeface="Calibri"/>
              <a:cs typeface="Calibri"/>
              <a:sym typeface="Calibri"/>
            </a:endParaRPr>
          </a:p>
        </p:txBody>
      </p:sp>
      <p:sp>
        <p:nvSpPr>
          <p:cNvPr id="363" name="Google Shape;363;p27"/>
          <p:cNvSpPr/>
          <p:nvPr/>
        </p:nvSpPr>
        <p:spPr>
          <a:xfrm>
            <a:off x="5541768" y="2143126"/>
            <a:ext cx="1024111" cy="346709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27"/>
          <p:cNvSpPr/>
          <p:nvPr/>
        </p:nvSpPr>
        <p:spPr>
          <a:xfrm>
            <a:off x="7951496" y="3124200"/>
            <a:ext cx="1024111" cy="248602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27"/>
          <p:cNvSpPr/>
          <p:nvPr/>
        </p:nvSpPr>
        <p:spPr>
          <a:xfrm>
            <a:off x="838200" y="1901868"/>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27"/>
          <p:cNvSpPr txBox="1"/>
          <p:nvPr/>
        </p:nvSpPr>
        <p:spPr>
          <a:xfrm>
            <a:off x="1006261" y="2059308"/>
            <a:ext cx="2746685" cy="4064946"/>
          </a:xfrm>
          <a:prstGeom prst="rect">
            <a:avLst/>
          </a:prstGeom>
          <a:noFill/>
          <a:ln>
            <a:noFill/>
          </a:ln>
        </p:spPr>
        <p:txBody>
          <a:bodyPr spcFirstLastPara="1" wrap="square" lIns="91425" tIns="45700" rIns="91425" bIns="45700" anchor="ctr" anchorCtr="0">
            <a:normAutofit lnSpcReduction="10000"/>
          </a:bodyPr>
          <a:lstStyle/>
          <a:p>
            <a:pPr marL="228600" marR="0" lvl="0" indent="-228600" algn="l" rtl="0">
              <a:lnSpc>
                <a:spcPct val="120000"/>
              </a:lnSpc>
              <a:spcBef>
                <a:spcPts val="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Solen og vinden er ren, men det er solceller og vindmøller ikke</a:t>
            </a:r>
            <a:endParaRPr/>
          </a:p>
          <a:p>
            <a:pPr marL="228600" marR="0" lvl="0" indent="-228600" algn="l" rtl="0">
              <a:lnSpc>
                <a:spcPct val="12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Solceller og vindmøller holder i 15-25 år. Atomkraftværker holder i minimum 60 år.</a:t>
            </a:r>
            <a:endParaRPr/>
          </a:p>
          <a:p>
            <a:pPr marL="228600" marR="0" lvl="0" indent="-228600" algn="l" rtl="0">
              <a:lnSpc>
                <a:spcPct val="12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Affaldsstrømmen ved sol og vind er 10 gange større, og opstår 3-4 gange så ofte</a:t>
            </a:r>
            <a:endParaRPr/>
          </a:p>
          <a:p>
            <a:pPr marL="228600" marR="0" lvl="0" indent="-228600" algn="l" rtl="0">
              <a:lnSpc>
                <a:spcPct val="12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Vind og sol har en række hidtil uløste affaldsproblemer.</a:t>
            </a:r>
            <a:endParaRPr/>
          </a:p>
        </p:txBody>
      </p:sp>
      <p:pic>
        <p:nvPicPr>
          <p:cNvPr id="367" name="Google Shape;367;p27"/>
          <p:cNvPicPr preferRelativeResize="0"/>
          <p:nvPr/>
        </p:nvPicPr>
        <p:blipFill rotWithShape="1">
          <a:blip r:embed="rId3">
            <a:alphaModFix/>
          </a:blip>
          <a:srcRect l="83460" t="13784" r="13454" b="22873"/>
          <a:stretch/>
        </p:blipFill>
        <p:spPr>
          <a:xfrm>
            <a:off x="10389799" y="1316581"/>
            <a:ext cx="268489" cy="2756150"/>
          </a:xfrm>
          <a:prstGeom prst="rect">
            <a:avLst/>
          </a:prstGeom>
          <a:noFill/>
          <a:ln>
            <a:noFill/>
          </a:ln>
        </p:spPr>
      </p:pic>
      <p:pic>
        <p:nvPicPr>
          <p:cNvPr id="368" name="Google Shape;368;p27" descr="Scope and RoE – Department of Energy Responsible Disclosure Powered by  Synack"/>
          <p:cNvPicPr preferRelativeResize="0"/>
          <p:nvPr/>
        </p:nvPicPr>
        <p:blipFill rotWithShape="1">
          <a:blip r:embed="rId4">
            <a:alphaModFix/>
          </a:blip>
          <a:srcRect/>
          <a:stretch/>
        </p:blipFill>
        <p:spPr>
          <a:xfrm>
            <a:off x="10000012" y="575050"/>
            <a:ext cx="1900214" cy="4989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8"/>
          <p:cNvPicPr preferRelativeResize="0"/>
          <p:nvPr/>
        </p:nvPicPr>
        <p:blipFill rotWithShape="1">
          <a:blip r:embed="rId3">
            <a:alphaModFix/>
          </a:blip>
          <a:srcRect/>
          <a:stretch/>
        </p:blipFill>
        <p:spPr>
          <a:xfrm>
            <a:off x="1456028" y="2650221"/>
            <a:ext cx="6848475" cy="3857625"/>
          </a:xfrm>
          <a:prstGeom prst="rect">
            <a:avLst/>
          </a:prstGeom>
          <a:noFill/>
          <a:ln w="9525" cap="flat" cmpd="sng">
            <a:solidFill>
              <a:srgbClr val="FFFFFF"/>
            </a:solidFill>
            <a:prstDash val="solid"/>
            <a:round/>
            <a:headEnd type="none" w="sm" len="sm"/>
            <a:tailEnd type="none" w="sm" len="sm"/>
          </a:ln>
        </p:spPr>
      </p:pic>
      <p:pic>
        <p:nvPicPr>
          <p:cNvPr id="375" name="Google Shape;375;p28"/>
          <p:cNvPicPr preferRelativeResize="0"/>
          <p:nvPr/>
        </p:nvPicPr>
        <p:blipFill rotWithShape="1">
          <a:blip r:embed="rId4">
            <a:alphaModFix/>
          </a:blip>
          <a:srcRect/>
          <a:stretch/>
        </p:blipFill>
        <p:spPr>
          <a:xfrm>
            <a:off x="5550678" y="1031696"/>
            <a:ext cx="5059680" cy="3848674"/>
          </a:xfrm>
          <a:prstGeom prst="rect">
            <a:avLst/>
          </a:prstGeom>
          <a:noFill/>
          <a:ln>
            <a:noFill/>
          </a:ln>
        </p:spPr>
      </p:pic>
      <p:pic>
        <p:nvPicPr>
          <p:cNvPr id="376" name="Google Shape;376;p28"/>
          <p:cNvPicPr preferRelativeResize="0"/>
          <p:nvPr/>
        </p:nvPicPr>
        <p:blipFill rotWithShape="1">
          <a:blip r:embed="rId5">
            <a:alphaModFix/>
          </a:blip>
          <a:srcRect/>
          <a:stretch/>
        </p:blipFill>
        <p:spPr>
          <a:xfrm>
            <a:off x="469815" y="429023"/>
            <a:ext cx="5773011" cy="3848674"/>
          </a:xfrm>
          <a:prstGeom prst="rect">
            <a:avLst/>
          </a:prstGeom>
          <a:noFill/>
          <a:ln w="28575" cap="flat" cmpd="sng">
            <a:solidFill>
              <a:schemeClr val="lt1"/>
            </a:solidFill>
            <a:prstDash val="solid"/>
            <a:round/>
            <a:headEnd type="none" w="sm" len="sm"/>
            <a:tailEnd type="none" w="sm" len="sm"/>
          </a:ln>
        </p:spPr>
      </p:pic>
      <p:pic>
        <p:nvPicPr>
          <p:cNvPr id="377" name="Google Shape;377;p28"/>
          <p:cNvPicPr preferRelativeResize="0"/>
          <p:nvPr/>
        </p:nvPicPr>
        <p:blipFill rotWithShape="1">
          <a:blip r:embed="rId6">
            <a:alphaModFix/>
          </a:blip>
          <a:srcRect/>
          <a:stretch/>
        </p:blipFill>
        <p:spPr>
          <a:xfrm rot="-989948">
            <a:off x="596031" y="1754077"/>
            <a:ext cx="9097362" cy="909736"/>
          </a:xfrm>
          <a:prstGeom prst="rect">
            <a:avLst/>
          </a:prstGeom>
          <a:noFill/>
          <a:ln>
            <a:noFill/>
          </a:ln>
        </p:spPr>
      </p:pic>
      <p:pic>
        <p:nvPicPr>
          <p:cNvPr id="378" name="Google Shape;378;p28"/>
          <p:cNvPicPr preferRelativeResize="0"/>
          <p:nvPr/>
        </p:nvPicPr>
        <p:blipFill rotWithShape="1">
          <a:blip r:embed="rId7">
            <a:alphaModFix/>
          </a:blip>
          <a:srcRect/>
          <a:stretch/>
        </p:blipFill>
        <p:spPr>
          <a:xfrm rot="1006423">
            <a:off x="3231254" y="2440263"/>
            <a:ext cx="6998224" cy="979395"/>
          </a:xfrm>
          <a:prstGeom prst="rect">
            <a:avLst/>
          </a:prstGeom>
          <a:noFill/>
          <a:ln>
            <a:noFill/>
          </a:ln>
        </p:spPr>
      </p:pic>
      <p:pic>
        <p:nvPicPr>
          <p:cNvPr id="379" name="Google Shape;379;p28"/>
          <p:cNvPicPr preferRelativeResize="0"/>
          <p:nvPr/>
        </p:nvPicPr>
        <p:blipFill rotWithShape="1">
          <a:blip r:embed="rId8">
            <a:alphaModFix/>
          </a:blip>
          <a:srcRect/>
          <a:stretch/>
        </p:blipFill>
        <p:spPr>
          <a:xfrm rot="-992776">
            <a:off x="527474" y="2169413"/>
            <a:ext cx="932620" cy="8052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9"/>
          <p:cNvSpPr txBox="1">
            <a:spLocks noGrp="1"/>
          </p:cNvSpPr>
          <p:nvPr>
            <p:ph type="ctrTitle"/>
          </p:nvPr>
        </p:nvSpPr>
        <p:spPr>
          <a:xfrm>
            <a:off x="1658814" y="2962091"/>
            <a:ext cx="8874370" cy="93381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Calibri"/>
              <a:buNone/>
            </a:pPr>
            <a:r>
              <a:rPr lang="da-DK"/>
              <a:t>4. </a:t>
            </a:r>
            <a:r>
              <a:rPr lang="da-DK" sz="5400"/>
              <a:t>Sikkerhed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ctrTitle"/>
          </p:nvPr>
        </p:nvSpPr>
        <p:spPr>
          <a:xfrm>
            <a:off x="1658815" y="3094088"/>
            <a:ext cx="8874370" cy="66982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da-DK" sz="4000" b="1">
                <a:solidFill>
                  <a:schemeClr val="lt1"/>
                </a:solidFill>
              </a:rPr>
              <a:t>1. Danmark er ikke så grøn, som vi tror</a:t>
            </a:r>
            <a:endParaRPr sz="4000">
              <a:solidFill>
                <a:schemeClr val="lt1"/>
              </a:solidFill>
            </a:endParaRPr>
          </a:p>
        </p:txBody>
      </p:sp>
      <p:sp>
        <p:nvSpPr>
          <p:cNvPr id="103" name="Google Shape;103;p3"/>
          <p:cNvSpPr txBox="1">
            <a:spLocks noGrp="1"/>
          </p:cNvSpPr>
          <p:nvPr>
            <p:ph type="subTitle" idx="4294967295"/>
          </p:nvPr>
        </p:nvSpPr>
        <p:spPr>
          <a:xfrm>
            <a:off x="1524000" y="4298248"/>
            <a:ext cx="9144000" cy="1655762"/>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Atomkraft er en sikker energikilde</a:t>
            </a:r>
            <a:endParaRPr/>
          </a:p>
        </p:txBody>
      </p:sp>
      <p:sp>
        <p:nvSpPr>
          <p:cNvPr id="392" name="Google Shape;392;p30"/>
          <p:cNvSpPr/>
          <p:nvPr/>
        </p:nvSpPr>
        <p:spPr>
          <a:xfrm>
            <a:off x="838200" y="1901868"/>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30"/>
          <p:cNvSpPr txBox="1"/>
          <p:nvPr/>
        </p:nvSpPr>
        <p:spPr>
          <a:xfrm>
            <a:off x="1006261" y="2059308"/>
            <a:ext cx="2746685" cy="406494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400"/>
              <a:buFont typeface="Arial"/>
              <a:buNone/>
            </a:pPr>
            <a:r>
              <a:rPr lang="da-DK" sz="2400">
                <a:solidFill>
                  <a:schemeClr val="lt1"/>
                </a:solidFill>
                <a:latin typeface="Calibri"/>
                <a:ea typeface="Calibri"/>
                <a:cs typeface="Calibri"/>
                <a:sym typeface="Calibri"/>
              </a:rPr>
              <a:t> </a:t>
            </a:r>
            <a:endParaRPr/>
          </a:p>
        </p:txBody>
      </p:sp>
      <p:pic>
        <p:nvPicPr>
          <p:cNvPr id="394" name="Google Shape;394;p30" descr="Timeline&#10;&#10;Description automatically generated with low confidence"/>
          <p:cNvPicPr preferRelativeResize="0"/>
          <p:nvPr/>
        </p:nvPicPr>
        <p:blipFill rotWithShape="1">
          <a:blip r:embed="rId3">
            <a:alphaModFix/>
          </a:blip>
          <a:srcRect t="14340" r="48145" b="16771"/>
          <a:stretch/>
        </p:blipFill>
        <p:spPr>
          <a:xfrm>
            <a:off x="4665761" y="1901868"/>
            <a:ext cx="5979418" cy="4379826"/>
          </a:xfrm>
          <a:prstGeom prst="rect">
            <a:avLst/>
          </a:prstGeom>
          <a:noFill/>
          <a:ln>
            <a:noFill/>
          </a:ln>
        </p:spPr>
      </p:pic>
      <p:pic>
        <p:nvPicPr>
          <p:cNvPr id="395" name="Google Shape;395;p30" descr="Social Justice Resource Center » Our World in Data"/>
          <p:cNvPicPr preferRelativeResize="0"/>
          <p:nvPr/>
        </p:nvPicPr>
        <p:blipFill rotWithShape="1">
          <a:blip r:embed="rId4">
            <a:alphaModFix/>
          </a:blip>
          <a:srcRect/>
          <a:stretch/>
        </p:blipFill>
        <p:spPr>
          <a:xfrm>
            <a:off x="5278309" y="3657599"/>
            <a:ext cx="1635381" cy="1635381"/>
          </a:xfrm>
          <a:prstGeom prst="rect">
            <a:avLst/>
          </a:prstGeom>
          <a:noFill/>
          <a:ln>
            <a:noFill/>
          </a:ln>
        </p:spPr>
      </p:pic>
      <p:pic>
        <p:nvPicPr>
          <p:cNvPr id="396" name="Google Shape;396;p30" descr="University of Oxford visual identity - Fonts In Use"/>
          <p:cNvPicPr preferRelativeResize="0"/>
          <p:nvPr/>
        </p:nvPicPr>
        <p:blipFill rotWithShape="1">
          <a:blip r:embed="rId5">
            <a:alphaModFix/>
          </a:blip>
          <a:srcRect/>
          <a:stretch/>
        </p:blipFill>
        <p:spPr>
          <a:xfrm>
            <a:off x="5278309" y="5138564"/>
            <a:ext cx="1635381" cy="498930"/>
          </a:xfrm>
          <a:prstGeom prst="rect">
            <a:avLst/>
          </a:prstGeom>
          <a:noFill/>
          <a:ln>
            <a:noFill/>
          </a:ln>
        </p:spPr>
      </p:pic>
      <p:sp>
        <p:nvSpPr>
          <p:cNvPr id="397" name="Google Shape;397;p30"/>
          <p:cNvSpPr txBox="1"/>
          <p:nvPr/>
        </p:nvSpPr>
        <p:spPr>
          <a:xfrm>
            <a:off x="1006261" y="2462958"/>
            <a:ext cx="2746685" cy="3085788"/>
          </a:xfrm>
          <a:prstGeom prst="rect">
            <a:avLst/>
          </a:prstGeom>
          <a:noFill/>
          <a:ln>
            <a:noFill/>
          </a:ln>
        </p:spPr>
        <p:txBody>
          <a:bodyPr spcFirstLastPara="1" wrap="square" lIns="91425" tIns="45700" rIns="91425" bIns="45700" anchor="ctr" anchorCtr="0">
            <a:normAutofit fontScale="92500"/>
          </a:bodyPr>
          <a:lstStyle/>
          <a:p>
            <a:pPr marL="228600" marR="0" lvl="0" indent="-228600" algn="l" rtl="0">
              <a:lnSpc>
                <a:spcPct val="90000"/>
              </a:lnSpc>
              <a:spcBef>
                <a:spcPts val="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Atomkraft er verdens sikreste energikilde sammen med vind og sol</a:t>
            </a:r>
            <a:endParaRPr/>
          </a:p>
          <a:p>
            <a:pPr marL="228600" marR="0" lvl="0" indent="-87629" algn="l" rtl="0">
              <a:lnSpc>
                <a:spcPct val="90000"/>
              </a:lnSpc>
              <a:spcBef>
                <a:spcPts val="1000"/>
              </a:spcBef>
              <a:spcAft>
                <a:spcPts val="0"/>
              </a:spcAft>
              <a:buClr>
                <a:schemeClr val="dk1"/>
              </a:buClr>
              <a:buSzPct val="100000"/>
              <a:buFont typeface="Noto Sans Symbols"/>
              <a:buNone/>
            </a:pPr>
            <a:endParaRPr sz="240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ct val="100000"/>
              <a:buFont typeface="Noto Sans Symbols"/>
              <a:buChar char="▪"/>
            </a:pPr>
            <a:r>
              <a:rPr lang="da-DK" sz="2400">
                <a:solidFill>
                  <a:schemeClr val="lt1"/>
                </a:solidFill>
                <a:latin typeface="Calibri"/>
                <a:ea typeface="Calibri"/>
                <a:cs typeface="Calibri"/>
                <a:sym typeface="Calibri"/>
              </a:rPr>
              <a:t>Det er fossiler og biomasse, der dræber – ikke atomkraft</a:t>
            </a:r>
            <a:endParaRPr sz="24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Hvad med Tjernobyl?</a:t>
            </a:r>
            <a:endParaRPr sz="3600"/>
          </a:p>
        </p:txBody>
      </p:sp>
      <p:sp>
        <p:nvSpPr>
          <p:cNvPr id="404" name="Google Shape;404;p31"/>
          <p:cNvSpPr txBo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rgbClr val="050505"/>
              </a:solidFill>
              <a:latin typeface="Quattrocento Sans"/>
              <a:ea typeface="Quattrocento Sans"/>
              <a:cs typeface="Quattrocento Sans"/>
              <a:sym typeface="Quattrocento Sans"/>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05" name="Google Shape;405;p31"/>
          <p:cNvSpPr/>
          <p:nvPr/>
        </p:nvSpPr>
        <p:spPr>
          <a:xfrm>
            <a:off x="1500248" y="2711883"/>
            <a:ext cx="9191501" cy="3139321"/>
          </a:xfrm>
          <a:custGeom>
            <a:avLst/>
            <a:gdLst/>
            <a:ahLst/>
            <a:cxnLst/>
            <a:rect l="l" t="t" r="r" b="b"/>
            <a:pathLst>
              <a:path w="9191501" h="2677656" extrusionOk="0">
                <a:moveTo>
                  <a:pt x="0" y="0"/>
                </a:moveTo>
                <a:lnTo>
                  <a:pt x="9191501" y="0"/>
                </a:lnTo>
                <a:lnTo>
                  <a:pt x="9191501" y="2677656"/>
                </a:lnTo>
                <a:lnTo>
                  <a:pt x="0" y="2677656"/>
                </a:lnTo>
                <a:lnTo>
                  <a:pt x="0" y="0"/>
                </a:lnTo>
                <a:close/>
              </a:path>
            </a:pathLst>
          </a:cu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800" b="0" i="0">
                <a:solidFill>
                  <a:srgbClr val="1C1E21"/>
                </a:solidFill>
                <a:latin typeface="Calibri"/>
                <a:ea typeface="Calibri"/>
                <a:cs typeface="Calibri"/>
                <a:sym typeface="Calibri"/>
              </a:rPr>
              <a:t>The high radiation doses proved fatal for 28 of these people</a:t>
            </a:r>
            <a:endParaRPr/>
          </a:p>
          <a:p>
            <a:pPr marL="0" marR="0" lvl="0" indent="0" algn="l" rtl="0">
              <a:spcBef>
                <a:spcPts val="0"/>
              </a:spcBef>
              <a:spcAft>
                <a:spcPts val="0"/>
              </a:spcAft>
              <a:buNone/>
            </a:pPr>
            <a:br>
              <a:rPr lang="da-DK" sz="1800">
                <a:solidFill>
                  <a:schemeClr val="dk1"/>
                </a:solidFill>
                <a:latin typeface="Calibri"/>
                <a:ea typeface="Calibri"/>
                <a:cs typeface="Calibri"/>
                <a:sym typeface="Calibri"/>
              </a:rPr>
            </a:br>
            <a:r>
              <a:rPr lang="da-DK" sz="1800" b="0" i="0">
                <a:solidFill>
                  <a:srgbClr val="050505"/>
                </a:solidFill>
                <a:latin typeface="Calibri"/>
                <a:ea typeface="Calibri"/>
                <a:cs typeface="Calibri"/>
                <a:sym typeface="Calibri"/>
              </a:rPr>
              <a:t>The contamination of milk with 131I, for which prompt countermeasures were lacking, resulted in large doses to the thyroids of members of the general public; this led to a substantial fraction of the more than 6,000 thyroid cancers observed to date among people who were children or adolescents at the time of the accident (by 2005, 15 cases had proved fatal);</a:t>
            </a:r>
            <a:endParaRPr/>
          </a:p>
          <a:p>
            <a:pPr marL="0" marR="0" lvl="0" indent="0" algn="l" rtl="0">
              <a:spcBef>
                <a:spcPts val="0"/>
              </a:spcBef>
              <a:spcAft>
                <a:spcPts val="0"/>
              </a:spcAft>
              <a:buNone/>
            </a:pPr>
            <a:endParaRPr sz="1800">
              <a:solidFill>
                <a:srgbClr val="050505"/>
              </a:solidFill>
              <a:latin typeface="Calibri"/>
              <a:ea typeface="Calibri"/>
              <a:cs typeface="Calibri"/>
              <a:sym typeface="Calibri"/>
            </a:endParaRPr>
          </a:p>
          <a:p>
            <a:pPr marL="0" marR="0" lvl="0" indent="0" algn="l" rtl="0">
              <a:spcBef>
                <a:spcPts val="0"/>
              </a:spcBef>
              <a:spcAft>
                <a:spcPts val="0"/>
              </a:spcAft>
              <a:buNone/>
            </a:pPr>
            <a:r>
              <a:rPr lang="da-DK" sz="1800" b="0" i="0">
                <a:solidFill>
                  <a:srgbClr val="1C1E21"/>
                </a:solidFill>
                <a:latin typeface="Calibri"/>
                <a:ea typeface="Calibri"/>
                <a:cs typeface="Calibri"/>
                <a:sym typeface="Calibri"/>
              </a:rPr>
              <a:t>To date, there has been no persuasive evidence of any other health effect in the general population that can be attributed to radiation exposure.</a:t>
            </a:r>
            <a:endParaRPr/>
          </a:p>
          <a:p>
            <a:pPr marL="0" marR="0" lvl="0" indent="0" algn="l" rtl="0">
              <a:spcBef>
                <a:spcPts val="0"/>
              </a:spcBef>
              <a:spcAft>
                <a:spcPts val="0"/>
              </a:spcAft>
              <a:buNone/>
            </a:pPr>
            <a:br>
              <a:rPr lang="da-DK"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406" name="Google Shape;406;p31"/>
          <p:cNvSpPr txBox="1"/>
          <p:nvPr/>
        </p:nvSpPr>
        <p:spPr>
          <a:xfrm rot="10800000">
            <a:off x="701605" y="-169493"/>
            <a:ext cx="1039067"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0">
                <a:solidFill>
                  <a:srgbClr val="BFBFBF"/>
                </a:solidFill>
                <a:latin typeface="Arial"/>
                <a:ea typeface="Arial"/>
                <a:cs typeface="Arial"/>
                <a:sym typeface="Arial"/>
              </a:rPr>
              <a:t>”</a:t>
            </a:r>
            <a:endParaRPr sz="20000">
              <a:solidFill>
                <a:srgbClr val="BFBFBF"/>
              </a:solidFill>
              <a:latin typeface="Arial"/>
              <a:ea typeface="Arial"/>
              <a:cs typeface="Arial"/>
              <a:sym typeface="Arial"/>
            </a:endParaRPr>
          </a:p>
        </p:txBody>
      </p:sp>
      <p:sp>
        <p:nvSpPr>
          <p:cNvPr id="407" name="Google Shape;407;p31"/>
          <p:cNvSpPr txBox="1"/>
          <p:nvPr/>
        </p:nvSpPr>
        <p:spPr>
          <a:xfrm>
            <a:off x="10451329" y="5094985"/>
            <a:ext cx="1039067"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0">
                <a:solidFill>
                  <a:srgbClr val="BFBFBF"/>
                </a:solidFill>
                <a:latin typeface="Arial"/>
                <a:ea typeface="Arial"/>
                <a:cs typeface="Arial"/>
                <a:sym typeface="Arial"/>
              </a:rPr>
              <a:t>”</a:t>
            </a:r>
            <a:endParaRPr sz="20000">
              <a:solidFill>
                <a:srgbClr val="BFBFBF"/>
              </a:solidFill>
              <a:latin typeface="Arial"/>
              <a:ea typeface="Arial"/>
              <a:cs typeface="Arial"/>
              <a:sym typeface="Arial"/>
            </a:endParaRPr>
          </a:p>
        </p:txBody>
      </p:sp>
      <p:cxnSp>
        <p:nvCxnSpPr>
          <p:cNvPr id="408" name="Google Shape;408;p31"/>
          <p:cNvCxnSpPr/>
          <p:nvPr/>
        </p:nvCxnSpPr>
        <p:spPr>
          <a:xfrm>
            <a:off x="1500249" y="2576945"/>
            <a:ext cx="9191501" cy="0"/>
          </a:xfrm>
          <a:prstGeom prst="straightConnector1">
            <a:avLst/>
          </a:prstGeom>
          <a:noFill/>
          <a:ln w="19050" cap="flat" cmpd="sng">
            <a:solidFill>
              <a:schemeClr val="dk1"/>
            </a:solidFill>
            <a:prstDash val="solid"/>
            <a:miter lim="800000"/>
            <a:headEnd type="none" w="sm" len="sm"/>
            <a:tailEnd type="none" w="sm" len="sm"/>
          </a:ln>
        </p:spPr>
      </p:cxnSp>
      <p:cxnSp>
        <p:nvCxnSpPr>
          <p:cNvPr id="409" name="Google Shape;409;p31"/>
          <p:cNvCxnSpPr/>
          <p:nvPr/>
        </p:nvCxnSpPr>
        <p:spPr>
          <a:xfrm>
            <a:off x="1500248" y="5448794"/>
            <a:ext cx="9191501" cy="0"/>
          </a:xfrm>
          <a:prstGeom prst="straightConnector1">
            <a:avLst/>
          </a:prstGeom>
          <a:noFill/>
          <a:ln w="19050" cap="flat" cmpd="sng">
            <a:solidFill>
              <a:schemeClr val="dk1"/>
            </a:solidFill>
            <a:prstDash val="solid"/>
            <a:miter lim="800000"/>
            <a:headEnd type="none" w="sm" len="sm"/>
            <a:tailEnd type="none" w="sm" len="sm"/>
          </a:ln>
        </p:spPr>
      </p:cxnSp>
      <p:pic>
        <p:nvPicPr>
          <p:cNvPr id="410" name="Google Shape;410;p31" descr="Launch of the UNEP Radiation Booklet in Korean"/>
          <p:cNvPicPr preferRelativeResize="0"/>
          <p:nvPr/>
        </p:nvPicPr>
        <p:blipFill rotWithShape="1">
          <a:blip r:embed="rId3">
            <a:alphaModFix/>
          </a:blip>
          <a:srcRect/>
          <a:stretch/>
        </p:blipFill>
        <p:spPr>
          <a:xfrm>
            <a:off x="4013466" y="1437277"/>
            <a:ext cx="4165067" cy="10047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Hvor mange omkom egentlig?</a:t>
            </a:r>
            <a:endParaRPr sz="3600"/>
          </a:p>
        </p:txBody>
      </p:sp>
      <p:sp>
        <p:nvSpPr>
          <p:cNvPr id="417" name="Google Shape;417;p32"/>
          <p:cNvSpPr txBox="1"/>
          <p:nvPr/>
        </p:nvSpPr>
        <p:spPr>
          <a:xfrm>
            <a:off x="1006261" y="2462958"/>
            <a:ext cx="2746685" cy="3085788"/>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chemeClr val="lt1"/>
              </a:buClr>
              <a:buSzPts val="2000"/>
              <a:buFont typeface="Arial"/>
              <a:buChar char="•"/>
            </a:pPr>
            <a:r>
              <a:rPr lang="da-DK" sz="2000">
                <a:solidFill>
                  <a:schemeClr val="lt1"/>
                </a:solidFill>
                <a:latin typeface="Calibri"/>
                <a:ea typeface="Calibri"/>
                <a:cs typeface="Calibri"/>
                <a:sym typeface="Calibri"/>
              </a:rPr>
              <a:t>FN (UNSCEAR) konkluderer, at der er omkring 50 døde som følge af Tjernobyl-ulykken.</a:t>
            </a:r>
            <a:endParaRPr/>
          </a:p>
          <a:p>
            <a:pPr marL="228600" marR="0" lvl="0" indent="-101600" algn="l" rtl="0">
              <a:lnSpc>
                <a:spcPct val="90000"/>
              </a:lnSpc>
              <a:spcBef>
                <a:spcPts val="1000"/>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pic>
        <p:nvPicPr>
          <p:cNvPr id="418" name="Google Shape;418;p32" descr="A picture containing text&#10;&#10;Description automatically generated"/>
          <p:cNvPicPr preferRelativeResize="0"/>
          <p:nvPr/>
        </p:nvPicPr>
        <p:blipFill rotWithShape="1">
          <a:blip r:embed="rId3">
            <a:alphaModFix/>
          </a:blip>
          <a:srcRect/>
          <a:stretch/>
        </p:blipFill>
        <p:spPr>
          <a:xfrm>
            <a:off x="1865168" y="1690688"/>
            <a:ext cx="8461663" cy="4754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50505"/>
              </a:buClr>
              <a:buSzPts val="3600"/>
              <a:buFont typeface="Calibri"/>
              <a:buNone/>
            </a:pPr>
            <a:r>
              <a:rPr lang="da-DK" sz="3600" b="0" i="0">
                <a:solidFill>
                  <a:srgbClr val="050505"/>
                </a:solidFill>
              </a:rPr>
              <a:t>Hvad med Fukushima?</a:t>
            </a:r>
            <a:endParaRPr sz="3600"/>
          </a:p>
        </p:txBody>
      </p:sp>
      <p:sp>
        <p:nvSpPr>
          <p:cNvPr id="425" name="Google Shape;425;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solidFill>
                <a:srgbClr val="050505"/>
              </a:solidFill>
              <a:latin typeface="Quattrocento Sans"/>
              <a:ea typeface="Quattrocento Sans"/>
              <a:cs typeface="Quattrocento Sans"/>
              <a:sym typeface="Quattrocento Sans"/>
            </a:endParaRPr>
          </a:p>
          <a:p>
            <a:pPr marL="228600" lvl="0" indent="-50800" algn="l" rtl="0">
              <a:lnSpc>
                <a:spcPct val="90000"/>
              </a:lnSpc>
              <a:spcBef>
                <a:spcPts val="1000"/>
              </a:spcBef>
              <a:spcAft>
                <a:spcPts val="0"/>
              </a:spcAft>
              <a:buClr>
                <a:schemeClr val="dk1"/>
              </a:buClr>
              <a:buSzPts val="2800"/>
              <a:buNone/>
            </a:pPr>
            <a:endParaRPr/>
          </a:p>
        </p:txBody>
      </p:sp>
      <p:sp>
        <p:nvSpPr>
          <p:cNvPr id="426" name="Google Shape;426;p33"/>
          <p:cNvSpPr/>
          <p:nvPr/>
        </p:nvSpPr>
        <p:spPr>
          <a:xfrm>
            <a:off x="1500249" y="2662466"/>
            <a:ext cx="9191501" cy="2677656"/>
          </a:xfrm>
          <a:custGeom>
            <a:avLst/>
            <a:gdLst/>
            <a:ahLst/>
            <a:cxnLst/>
            <a:rect l="l" t="t" r="r" b="b"/>
            <a:pathLst>
              <a:path w="9191501" h="2677656" extrusionOk="0">
                <a:moveTo>
                  <a:pt x="0" y="0"/>
                </a:moveTo>
                <a:lnTo>
                  <a:pt x="9191501" y="0"/>
                </a:lnTo>
                <a:lnTo>
                  <a:pt x="9191501" y="2677656"/>
                </a:lnTo>
                <a:lnTo>
                  <a:pt x="0" y="2677656"/>
                </a:lnTo>
                <a:lnTo>
                  <a:pt x="0" y="0"/>
                </a:lnTo>
                <a:close/>
              </a:path>
            </a:pathLst>
          </a:cu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400" b="0" i="0" u="none" strike="noStrike" dirty="0">
                <a:solidFill>
                  <a:schemeClr val="dk1"/>
                </a:solidFill>
                <a:latin typeface="Calibri"/>
                <a:ea typeface="Calibri"/>
                <a:cs typeface="Calibri"/>
                <a:sym typeface="Calibri"/>
              </a:rPr>
              <a:t>No radiation-</a:t>
            </a:r>
            <a:r>
              <a:rPr lang="da-DK" sz="2400" b="0" i="0" u="none" strike="noStrike" dirty="0" err="1">
                <a:solidFill>
                  <a:schemeClr val="dk1"/>
                </a:solidFill>
                <a:latin typeface="Calibri"/>
                <a:ea typeface="Calibri"/>
                <a:cs typeface="Calibri"/>
                <a:sym typeface="Calibri"/>
              </a:rPr>
              <a:t>related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deaths</a:t>
            </a:r>
            <a:r>
              <a:rPr lang="da-DK" sz="2400" b="0" i="0" u="none" strike="noStrike" dirty="0">
                <a:solidFill>
                  <a:schemeClr val="dk1"/>
                </a:solidFill>
                <a:latin typeface="Calibri"/>
                <a:ea typeface="Calibri"/>
                <a:cs typeface="Calibri"/>
                <a:sym typeface="Calibri"/>
              </a:rPr>
              <a:t> or </a:t>
            </a:r>
            <a:r>
              <a:rPr lang="da-DK" sz="2400" b="0" i="0" u="none" strike="noStrike" dirty="0" err="1">
                <a:solidFill>
                  <a:schemeClr val="dk1"/>
                </a:solidFill>
                <a:latin typeface="Calibri"/>
                <a:ea typeface="Calibri"/>
                <a:cs typeface="Calibri"/>
                <a:sym typeface="Calibri"/>
              </a:rPr>
              <a:t>acute</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diseases</a:t>
            </a:r>
            <a:r>
              <a:rPr lang="da-DK" sz="2400" b="0" i="0" u="none" strike="noStrike" dirty="0">
                <a:solidFill>
                  <a:schemeClr val="dk1"/>
                </a:solidFill>
                <a:latin typeface="Calibri"/>
                <a:ea typeface="Calibri"/>
                <a:cs typeface="Calibri"/>
                <a:sym typeface="Calibri"/>
              </a:rPr>
              <a:t> have </a:t>
            </a:r>
            <a:r>
              <a:rPr lang="da-DK" sz="2400" b="0" i="0" u="none" strike="noStrike" dirty="0" err="1">
                <a:solidFill>
                  <a:schemeClr val="dk1"/>
                </a:solidFill>
                <a:latin typeface="Calibri"/>
                <a:ea typeface="Calibri"/>
                <a:cs typeface="Calibri"/>
                <a:sym typeface="Calibri"/>
              </a:rPr>
              <a:t>been</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observed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among</a:t>
            </a:r>
            <a:r>
              <a:rPr lang="da-DK" sz="2400" b="0" i="0" u="none" strike="noStrike" dirty="0">
                <a:solidFill>
                  <a:schemeClr val="dk1"/>
                </a:solidFill>
                <a:latin typeface="Calibri"/>
                <a:ea typeface="Calibri"/>
                <a:cs typeface="Calibri"/>
                <a:sym typeface="Calibri"/>
              </a:rPr>
              <a:t> the </a:t>
            </a:r>
            <a:r>
              <a:rPr lang="da-DK" sz="2400" b="0" i="0" u="none" strike="noStrike" dirty="0" err="1">
                <a:solidFill>
                  <a:schemeClr val="dk1"/>
                </a:solidFill>
                <a:latin typeface="Calibri"/>
                <a:ea typeface="Calibri"/>
                <a:cs typeface="Calibri"/>
                <a:sym typeface="Calibri"/>
              </a:rPr>
              <a:t>workers</a:t>
            </a:r>
            <a:r>
              <a:rPr lang="da-DK" sz="2400" b="0" i="0" u="none" strike="noStrike" dirty="0">
                <a:solidFill>
                  <a:schemeClr val="dk1"/>
                </a:solidFill>
                <a:latin typeface="Calibri"/>
                <a:ea typeface="Calibri"/>
                <a:cs typeface="Calibri"/>
                <a:sym typeface="Calibri"/>
              </a:rPr>
              <a:t> and general public </a:t>
            </a:r>
            <a:r>
              <a:rPr lang="da-DK" sz="2400" b="0" i="0" u="none" strike="noStrike" dirty="0" err="1">
                <a:solidFill>
                  <a:schemeClr val="dk1"/>
                </a:solidFill>
                <a:latin typeface="Calibri"/>
                <a:ea typeface="Calibri"/>
                <a:cs typeface="Calibri"/>
                <a:sym typeface="Calibri"/>
              </a:rPr>
              <a:t>exposed</a:t>
            </a:r>
            <a:r>
              <a:rPr lang="da-DK" sz="2400" b="0" i="0" u="none" strike="noStrike" dirty="0">
                <a:solidFill>
                  <a:schemeClr val="dk1"/>
                </a:solidFill>
                <a:latin typeface="Calibri"/>
                <a:ea typeface="Calibri"/>
                <a:cs typeface="Calibri"/>
                <a:sym typeface="Calibri"/>
              </a:rPr>
              <a:t> to radiation from the </a:t>
            </a:r>
            <a:r>
              <a:rPr lang="da-DK" sz="2400" b="0" i="0" u="none" strike="noStrike" dirty="0" err="1">
                <a:solidFill>
                  <a:schemeClr val="dk1"/>
                </a:solidFill>
                <a:latin typeface="Calibri"/>
                <a:ea typeface="Calibri"/>
                <a:cs typeface="Calibri"/>
                <a:sym typeface="Calibri"/>
              </a:rPr>
              <a:t>accident</a:t>
            </a:r>
            <a:r>
              <a:rPr lang="da-DK" sz="2400" b="0" i="0" u="none" strike="noStrik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da-DK" sz="2400" b="0" i="0" u="none" strike="noStrike" dirty="0">
                <a:solidFill>
                  <a:schemeClr val="dk1"/>
                </a:solidFill>
                <a:latin typeface="Calibri"/>
                <a:ea typeface="Calibri"/>
                <a:cs typeface="Calibri"/>
                <a:sym typeface="Calibri"/>
              </a:rPr>
              <a:t>The </a:t>
            </a:r>
            <a:r>
              <a:rPr lang="da-DK" sz="2400" b="0" i="0" u="none" strike="noStrike" dirty="0" err="1">
                <a:solidFill>
                  <a:schemeClr val="dk1"/>
                </a:solidFill>
                <a:latin typeface="Calibri"/>
                <a:ea typeface="Calibri"/>
                <a:cs typeface="Calibri"/>
                <a:sym typeface="Calibri"/>
              </a:rPr>
              <a:t>doses</a:t>
            </a:r>
            <a:r>
              <a:rPr lang="da-DK" sz="2400" b="0" i="0" u="none" strike="noStrike" dirty="0">
                <a:solidFill>
                  <a:schemeClr val="dk1"/>
                </a:solidFill>
                <a:latin typeface="Calibri"/>
                <a:ea typeface="Calibri"/>
                <a:cs typeface="Calibri"/>
                <a:sym typeface="Calibri"/>
              </a:rPr>
              <a:t> to the general public, </a:t>
            </a:r>
            <a:r>
              <a:rPr lang="da-DK" sz="2400" b="0" i="0" u="none" strike="noStrike" dirty="0" err="1">
                <a:solidFill>
                  <a:schemeClr val="dk1"/>
                </a:solidFill>
                <a:latin typeface="Calibri"/>
                <a:ea typeface="Calibri"/>
                <a:cs typeface="Calibri"/>
                <a:sym typeface="Calibri"/>
              </a:rPr>
              <a:t>both</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those</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incurred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during</a:t>
            </a:r>
            <a:r>
              <a:rPr lang="da-DK" sz="2400" b="0" i="0" u="none" strike="noStrike" dirty="0">
                <a:solidFill>
                  <a:schemeClr val="dk1"/>
                </a:solidFill>
                <a:latin typeface="Calibri"/>
                <a:ea typeface="Calibri"/>
                <a:cs typeface="Calibri"/>
                <a:sym typeface="Calibri"/>
              </a:rPr>
              <a:t> the </a:t>
            </a:r>
            <a:r>
              <a:rPr lang="da-DK" sz="2400" b="0" i="0" u="none" strike="noStrike" dirty="0" err="1">
                <a:solidFill>
                  <a:schemeClr val="dk1"/>
                </a:solidFill>
                <a:latin typeface="Calibri"/>
                <a:ea typeface="Calibri"/>
                <a:cs typeface="Calibri"/>
                <a:sym typeface="Calibri"/>
              </a:rPr>
              <a:t>first</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year</a:t>
            </a:r>
            <a:r>
              <a:rPr lang="da-DK" sz="2400" b="0" i="0" u="none" strike="noStrike" dirty="0">
                <a:solidFill>
                  <a:schemeClr val="dk1"/>
                </a:solidFill>
                <a:latin typeface="Calibri"/>
                <a:ea typeface="Calibri"/>
                <a:cs typeface="Calibri"/>
                <a:sym typeface="Calibri"/>
              </a:rPr>
              <a:t> and </a:t>
            </a:r>
            <a:r>
              <a:rPr lang="da-DK" sz="2400" b="0" i="0" u="none" strike="noStrike" dirty="0" err="1">
                <a:solidFill>
                  <a:schemeClr val="dk1"/>
                </a:solidFill>
                <a:latin typeface="Calibri"/>
                <a:ea typeface="Calibri"/>
                <a:cs typeface="Calibri"/>
                <a:sym typeface="Calibri"/>
              </a:rPr>
              <a:t>estimated</a:t>
            </a:r>
            <a:r>
              <a:rPr lang="da-DK" sz="2400" b="0" i="0" u="none" strike="noStrike" dirty="0">
                <a:solidFill>
                  <a:schemeClr val="dk1"/>
                </a:solidFill>
                <a:latin typeface="Calibri"/>
                <a:ea typeface="Calibri"/>
                <a:cs typeface="Calibri"/>
                <a:sym typeface="Calibri"/>
              </a:rPr>
              <a:t> for </a:t>
            </a:r>
            <a:r>
              <a:rPr lang="da-DK" sz="2400" b="0" i="0" u="none" strike="noStrike" dirty="0" err="1">
                <a:solidFill>
                  <a:schemeClr val="dk1"/>
                </a:solidFill>
                <a:latin typeface="Calibri"/>
                <a:ea typeface="Calibri"/>
                <a:cs typeface="Calibri"/>
                <a:sym typeface="Calibri"/>
              </a:rPr>
              <a:t>their</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lifetimes</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are</a:t>
            </a:r>
            <a:r>
              <a:rPr lang="da-DK" sz="2400" b="0" i="0" u="none" strike="noStrike" dirty="0">
                <a:solidFill>
                  <a:schemeClr val="dk1"/>
                </a:solidFill>
                <a:latin typeface="Calibri"/>
                <a:ea typeface="Calibri"/>
                <a:cs typeface="Calibri"/>
                <a:sym typeface="Calibri"/>
              </a:rPr>
              <a:t> generally low or </a:t>
            </a:r>
            <a:r>
              <a:rPr lang="da-DK" sz="2400" b="0" i="0" u="none" strike="noStrike" dirty="0" err="1">
                <a:solidFill>
                  <a:schemeClr val="dk1"/>
                </a:solidFill>
                <a:latin typeface="Calibri"/>
                <a:ea typeface="Calibri"/>
                <a:cs typeface="Calibri"/>
                <a:sym typeface="Calibri"/>
              </a:rPr>
              <a:t>very</a:t>
            </a:r>
            <a:r>
              <a:rPr lang="da-DK" sz="2400" b="0" i="0" u="none" strike="noStrike" dirty="0">
                <a:solidFill>
                  <a:schemeClr val="dk1"/>
                </a:solidFill>
                <a:latin typeface="Calibri"/>
                <a:ea typeface="Calibri"/>
                <a:cs typeface="Calibri"/>
                <a:sym typeface="Calibri"/>
              </a:rPr>
              <a:t> low. No </a:t>
            </a:r>
            <a:r>
              <a:rPr lang="da-DK" sz="2400" b="0" i="0" u="none" strike="noStrike" dirty="0" err="1">
                <a:solidFill>
                  <a:schemeClr val="dk1"/>
                </a:solidFill>
                <a:latin typeface="Calibri"/>
                <a:ea typeface="Calibri"/>
                <a:cs typeface="Calibri"/>
                <a:sym typeface="Calibri"/>
              </a:rPr>
              <a:t>discernible</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increased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incidence</a:t>
            </a:r>
            <a:r>
              <a:rPr lang="da-DK" sz="2400" b="0" i="0" u="none" strike="noStrike" dirty="0">
                <a:solidFill>
                  <a:schemeClr val="dk1"/>
                </a:solidFill>
                <a:latin typeface="Calibri"/>
                <a:ea typeface="Calibri"/>
                <a:cs typeface="Calibri"/>
                <a:sym typeface="Calibri"/>
              </a:rPr>
              <a:t> of radiation-</a:t>
            </a:r>
            <a:r>
              <a:rPr lang="da-DK" sz="2400" b="0" i="0" u="none" strike="noStrike" dirty="0" err="1">
                <a:solidFill>
                  <a:schemeClr val="dk1"/>
                </a:solidFill>
                <a:latin typeface="Calibri"/>
                <a:ea typeface="Calibri"/>
                <a:cs typeface="Calibri"/>
                <a:sym typeface="Calibri"/>
              </a:rPr>
              <a:t>related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health</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effects</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are</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expected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among</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exposed</a:t>
            </a:r>
            <a:r>
              <a:rPr lang="da-DK" sz="2400" b="0" i="0" u="none" strike="noStrike" dirty="0">
                <a:solidFill>
                  <a:schemeClr val="dk1"/>
                </a:solidFill>
                <a:latin typeface="Calibri"/>
                <a:ea typeface="Calibri"/>
                <a:cs typeface="Calibri"/>
                <a:sym typeface="Calibri"/>
              </a:rPr>
              <a:t> </a:t>
            </a:r>
            <a:r>
              <a:rPr lang="da-DK" sz="2400" b="0" i="0" u="none" strike="noStrike" dirty="0" err="1">
                <a:solidFill>
                  <a:schemeClr val="dk1"/>
                </a:solidFill>
                <a:latin typeface="Calibri"/>
                <a:ea typeface="Calibri"/>
                <a:cs typeface="Calibri"/>
                <a:sym typeface="Calibri"/>
              </a:rPr>
              <a:t>members</a:t>
            </a:r>
            <a:r>
              <a:rPr lang="da-DK" sz="2400" b="0" i="0" u="none" strike="noStrike" dirty="0">
                <a:solidFill>
                  <a:schemeClr val="dk1"/>
                </a:solidFill>
                <a:latin typeface="Calibri"/>
                <a:ea typeface="Calibri"/>
                <a:cs typeface="Calibri"/>
                <a:sym typeface="Calibri"/>
              </a:rPr>
              <a:t> of the public or </a:t>
            </a:r>
            <a:r>
              <a:rPr lang="da-DK" sz="2400" b="0" i="0" u="none" strike="noStrike" dirty="0" err="1">
                <a:solidFill>
                  <a:schemeClr val="dk1"/>
                </a:solidFill>
                <a:latin typeface="Calibri"/>
                <a:ea typeface="Calibri"/>
                <a:cs typeface="Calibri"/>
                <a:sym typeface="Calibri"/>
              </a:rPr>
              <a:t>their</a:t>
            </a:r>
            <a:r>
              <a:rPr lang="da-DK" sz="2400" b="0" i="0" u="none" strike="noStrike" dirty="0">
                <a:solidFill>
                  <a:schemeClr val="dk1"/>
                </a:solidFill>
                <a:latin typeface="Calibri"/>
                <a:ea typeface="Calibri"/>
                <a:cs typeface="Calibri"/>
                <a:sym typeface="Calibri"/>
              </a:rPr>
              <a:t> descendants.</a:t>
            </a:r>
            <a:endParaRPr sz="2400" dirty="0">
              <a:solidFill>
                <a:schemeClr val="dk1"/>
              </a:solidFill>
              <a:latin typeface="Calibri"/>
              <a:ea typeface="Calibri"/>
              <a:cs typeface="Calibri"/>
              <a:sym typeface="Calibri"/>
            </a:endParaRPr>
          </a:p>
        </p:txBody>
      </p:sp>
      <p:sp>
        <p:nvSpPr>
          <p:cNvPr id="427" name="Google Shape;427;p33"/>
          <p:cNvSpPr txBox="1"/>
          <p:nvPr/>
        </p:nvSpPr>
        <p:spPr>
          <a:xfrm rot="10800000">
            <a:off x="701605" y="-169493"/>
            <a:ext cx="1039067"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0">
                <a:solidFill>
                  <a:srgbClr val="BFBFBF"/>
                </a:solidFill>
                <a:latin typeface="Arial"/>
                <a:ea typeface="Arial"/>
                <a:cs typeface="Arial"/>
                <a:sym typeface="Arial"/>
              </a:rPr>
              <a:t>”</a:t>
            </a:r>
            <a:endParaRPr sz="20000">
              <a:solidFill>
                <a:srgbClr val="BFBFBF"/>
              </a:solidFill>
              <a:latin typeface="Arial"/>
              <a:ea typeface="Arial"/>
              <a:cs typeface="Arial"/>
              <a:sym typeface="Arial"/>
            </a:endParaRPr>
          </a:p>
        </p:txBody>
      </p:sp>
      <p:sp>
        <p:nvSpPr>
          <p:cNvPr id="428" name="Google Shape;428;p33"/>
          <p:cNvSpPr txBox="1"/>
          <p:nvPr/>
        </p:nvSpPr>
        <p:spPr>
          <a:xfrm>
            <a:off x="10451329" y="5340122"/>
            <a:ext cx="1039067"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0" dirty="0">
                <a:solidFill>
                  <a:srgbClr val="BFBFBF"/>
                </a:solidFill>
                <a:latin typeface="Arial"/>
                <a:ea typeface="Arial"/>
                <a:cs typeface="Arial"/>
                <a:sym typeface="Arial"/>
              </a:rPr>
              <a:t>”</a:t>
            </a:r>
            <a:endParaRPr sz="20000" dirty="0">
              <a:solidFill>
                <a:srgbClr val="BFBFBF"/>
              </a:solidFill>
              <a:latin typeface="Arial"/>
              <a:ea typeface="Arial"/>
              <a:cs typeface="Arial"/>
              <a:sym typeface="Arial"/>
            </a:endParaRPr>
          </a:p>
        </p:txBody>
      </p:sp>
      <p:cxnSp>
        <p:nvCxnSpPr>
          <p:cNvPr id="429" name="Google Shape;429;p33"/>
          <p:cNvCxnSpPr/>
          <p:nvPr/>
        </p:nvCxnSpPr>
        <p:spPr>
          <a:xfrm>
            <a:off x="1500249" y="2576945"/>
            <a:ext cx="9191501" cy="0"/>
          </a:xfrm>
          <a:prstGeom prst="straightConnector1">
            <a:avLst/>
          </a:prstGeom>
          <a:noFill/>
          <a:ln w="19050" cap="flat" cmpd="sng">
            <a:solidFill>
              <a:schemeClr val="dk1"/>
            </a:solidFill>
            <a:prstDash val="solid"/>
            <a:miter lim="800000"/>
            <a:headEnd type="none" w="sm" len="sm"/>
            <a:tailEnd type="none" w="sm" len="sm"/>
          </a:ln>
        </p:spPr>
      </p:cxnSp>
      <p:cxnSp>
        <p:nvCxnSpPr>
          <p:cNvPr id="430" name="Google Shape;430;p33"/>
          <p:cNvCxnSpPr/>
          <p:nvPr/>
        </p:nvCxnSpPr>
        <p:spPr>
          <a:xfrm>
            <a:off x="1500249" y="5835293"/>
            <a:ext cx="9191501" cy="0"/>
          </a:xfrm>
          <a:prstGeom prst="straightConnector1">
            <a:avLst/>
          </a:prstGeom>
          <a:noFill/>
          <a:ln w="19050" cap="flat" cmpd="sng">
            <a:solidFill>
              <a:schemeClr val="dk1"/>
            </a:solidFill>
            <a:prstDash val="solid"/>
            <a:miter lim="800000"/>
            <a:headEnd type="none" w="sm" len="sm"/>
            <a:tailEnd type="none" w="sm" len="sm"/>
          </a:ln>
        </p:spPr>
      </p:cxnSp>
      <p:pic>
        <p:nvPicPr>
          <p:cNvPr id="431" name="Google Shape;431;p33" descr="Launch of the UNEP Radiation Booklet in Korean"/>
          <p:cNvPicPr preferRelativeResize="0"/>
          <p:nvPr/>
        </p:nvPicPr>
        <p:blipFill rotWithShape="1">
          <a:blip r:embed="rId3">
            <a:alphaModFix/>
          </a:blip>
          <a:srcRect/>
          <a:stretch/>
        </p:blipFill>
        <p:spPr>
          <a:xfrm>
            <a:off x="4013466" y="1437277"/>
            <a:ext cx="4165067" cy="10047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Overreaktion kostede menneskeliv</a:t>
            </a:r>
            <a:endParaRPr sz="3600"/>
          </a:p>
        </p:txBody>
      </p:sp>
      <p:pic>
        <p:nvPicPr>
          <p:cNvPr id="438" name="Google Shape;438;p34" descr="Text&#10;&#10;Description automatically generated"/>
          <p:cNvPicPr preferRelativeResize="0"/>
          <p:nvPr/>
        </p:nvPicPr>
        <p:blipFill rotWithShape="1">
          <a:blip r:embed="rId3">
            <a:alphaModFix/>
          </a:blip>
          <a:srcRect b="13014"/>
          <a:stretch/>
        </p:blipFill>
        <p:spPr>
          <a:xfrm>
            <a:off x="4561609" y="1876178"/>
            <a:ext cx="6792191" cy="4431206"/>
          </a:xfrm>
          <a:prstGeom prst="rect">
            <a:avLst/>
          </a:prstGeom>
          <a:noFill/>
          <a:ln>
            <a:noFill/>
          </a:ln>
        </p:spPr>
      </p:pic>
      <p:sp>
        <p:nvSpPr>
          <p:cNvPr id="439" name="Google Shape;439;p34"/>
          <p:cNvSpPr/>
          <p:nvPr/>
        </p:nvSpPr>
        <p:spPr>
          <a:xfrm>
            <a:off x="838200" y="2389909"/>
            <a:ext cx="3093718" cy="3244544"/>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34"/>
          <p:cNvSpPr txBox="1"/>
          <p:nvPr/>
        </p:nvSpPr>
        <p:spPr>
          <a:xfrm>
            <a:off x="1006261" y="2462958"/>
            <a:ext cx="2746685" cy="3085788"/>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chemeClr val="lt1"/>
              </a:buClr>
              <a:buSzPts val="2000"/>
              <a:buFont typeface="Arial"/>
              <a:buChar char="•"/>
            </a:pPr>
            <a:r>
              <a:rPr lang="da-DK" sz="2000">
                <a:solidFill>
                  <a:schemeClr val="lt1"/>
                </a:solidFill>
                <a:latin typeface="Calibri"/>
                <a:ea typeface="Calibri"/>
                <a:cs typeface="Calibri"/>
                <a:sym typeface="Calibri"/>
              </a:rPr>
              <a:t>Ingen døde af stråling</a:t>
            </a:r>
            <a:endParaRPr/>
          </a:p>
          <a:p>
            <a:pPr marL="228600" marR="0" lvl="0" indent="-228600" algn="l" rtl="0">
              <a:lnSpc>
                <a:spcPct val="90000"/>
              </a:lnSpc>
              <a:spcBef>
                <a:spcPts val="1000"/>
              </a:spcBef>
              <a:spcAft>
                <a:spcPts val="0"/>
              </a:spcAft>
              <a:buClr>
                <a:schemeClr val="lt1"/>
              </a:buClr>
              <a:buSzPts val="2000"/>
              <a:buFont typeface="Arial"/>
              <a:buChar char="•"/>
            </a:pPr>
            <a:r>
              <a:rPr lang="da-DK" sz="2000">
                <a:solidFill>
                  <a:schemeClr val="lt1"/>
                </a:solidFill>
                <a:latin typeface="Calibri"/>
                <a:ea typeface="Calibri"/>
                <a:cs typeface="Calibri"/>
                <a:sym typeface="Calibri"/>
              </a:rPr>
              <a:t>Evakuering var skyld i +2.200 dødsfald</a:t>
            </a:r>
            <a:endParaRPr/>
          </a:p>
          <a:p>
            <a:pPr marL="228600" marR="0" lvl="0" indent="-228600" algn="l" rtl="0">
              <a:lnSpc>
                <a:spcPct val="90000"/>
              </a:lnSpc>
              <a:spcBef>
                <a:spcPts val="1000"/>
              </a:spcBef>
              <a:spcAft>
                <a:spcPts val="0"/>
              </a:spcAft>
              <a:buClr>
                <a:schemeClr val="lt1"/>
              </a:buClr>
              <a:buSzPts val="2000"/>
              <a:buFont typeface="Arial"/>
              <a:buChar char="•"/>
            </a:pPr>
            <a:r>
              <a:rPr lang="da-DK" sz="2000">
                <a:solidFill>
                  <a:schemeClr val="lt1"/>
                </a:solidFill>
                <a:latin typeface="Calibri"/>
                <a:ea typeface="Calibri"/>
                <a:cs typeface="Calibri"/>
                <a:sym typeface="Calibri"/>
              </a:rPr>
              <a:t>Tsunami slog +15.000 ihjel</a:t>
            </a:r>
            <a:endParaRPr/>
          </a:p>
          <a:p>
            <a:pPr marL="228600" marR="0" lvl="0" indent="-228600" algn="l" rtl="0">
              <a:lnSpc>
                <a:spcPct val="90000"/>
              </a:lnSpc>
              <a:spcBef>
                <a:spcPts val="1000"/>
              </a:spcBef>
              <a:spcAft>
                <a:spcPts val="0"/>
              </a:spcAft>
              <a:buClr>
                <a:schemeClr val="lt1"/>
              </a:buClr>
              <a:buSzPts val="2000"/>
              <a:buFont typeface="Arial"/>
              <a:buChar char="•"/>
            </a:pPr>
            <a:r>
              <a:rPr lang="da-DK" sz="2000">
                <a:solidFill>
                  <a:schemeClr val="lt1"/>
                </a:solidFill>
                <a:latin typeface="Calibri"/>
                <a:ea typeface="Calibri"/>
                <a:cs typeface="Calibri"/>
                <a:sym typeface="Calibri"/>
              </a:rPr>
              <a:t>28.000 døde som følge af lukning af atomkraftværker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5"/>
          <p:cNvSpPr txBox="1">
            <a:spLocks noGrp="1"/>
          </p:cNvSpPr>
          <p:nvPr>
            <p:ph type="ctrTitle"/>
          </p:nvPr>
        </p:nvSpPr>
        <p:spPr>
          <a:xfrm>
            <a:off x="1658814" y="2962091"/>
            <a:ext cx="8874370" cy="93381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da-DK"/>
              <a:t>5. Økonomiske betragtninger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12" name="Billede 11">
            <a:extLst>
              <a:ext uri="{FF2B5EF4-FFF2-40B4-BE49-F238E27FC236}">
                <a16:creationId xmlns:a16="http://schemas.microsoft.com/office/drawing/2014/main" id="{38D27D6A-F166-4474-A0DF-21D2B7A4827E}"/>
              </a:ext>
            </a:extLst>
          </p:cNvPr>
          <p:cNvPicPr>
            <a:picLocks noChangeAspect="1"/>
          </p:cNvPicPr>
          <p:nvPr/>
        </p:nvPicPr>
        <p:blipFill rotWithShape="1">
          <a:blip r:embed="rId3"/>
          <a:srcRect t="20697" b="6109"/>
          <a:stretch/>
        </p:blipFill>
        <p:spPr>
          <a:xfrm>
            <a:off x="1445491" y="1473200"/>
            <a:ext cx="8894618" cy="5019676"/>
          </a:xfrm>
          <a:prstGeom prst="rect">
            <a:avLst/>
          </a:prstGeom>
        </p:spPr>
      </p:pic>
      <p:sp>
        <p:nvSpPr>
          <p:cNvPr id="451" name="Google Shape;45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da-DK" sz="2800"/>
              <a:t>Atomkraft er billigt ifølge Det Internationale Energiagentur</a:t>
            </a:r>
            <a:endParaRPr/>
          </a:p>
        </p:txBody>
      </p:sp>
      <p:pic>
        <p:nvPicPr>
          <p:cNvPr id="452" name="Google Shape;452;p36"/>
          <p:cNvPicPr preferRelativeResize="0"/>
          <p:nvPr/>
        </p:nvPicPr>
        <p:blipFill rotWithShape="1">
          <a:blip r:embed="rId4">
            <a:alphaModFix/>
          </a:blip>
          <a:srcRect/>
          <a:stretch/>
        </p:blipFill>
        <p:spPr>
          <a:xfrm>
            <a:off x="10194172" y="1050379"/>
            <a:ext cx="1614152" cy="895350"/>
          </a:xfrm>
          <a:prstGeom prst="rect">
            <a:avLst/>
          </a:prstGeom>
          <a:noFill/>
          <a:ln>
            <a:noFill/>
          </a:ln>
        </p:spPr>
      </p:pic>
      <p:cxnSp>
        <p:nvCxnSpPr>
          <p:cNvPr id="454" name="Google Shape;454;p36"/>
          <p:cNvCxnSpPr/>
          <p:nvPr/>
        </p:nvCxnSpPr>
        <p:spPr>
          <a:xfrm>
            <a:off x="2645310" y="4015860"/>
            <a:ext cx="7202184" cy="0"/>
          </a:xfrm>
          <a:prstGeom prst="straightConnector1">
            <a:avLst/>
          </a:prstGeom>
          <a:noFill/>
          <a:ln w="19050" cap="flat" cmpd="sng">
            <a:solidFill>
              <a:srgbClr val="FF0000"/>
            </a:solidFill>
            <a:prstDash val="dash"/>
            <a:miter lim="800000"/>
            <a:headEnd type="none" w="sm" len="sm"/>
            <a:tailEnd type="none" w="sm" len="sm"/>
          </a:ln>
        </p:spPr>
      </p:cxnSp>
      <p:sp>
        <p:nvSpPr>
          <p:cNvPr id="8" name="Rektangel 7">
            <a:extLst>
              <a:ext uri="{FF2B5EF4-FFF2-40B4-BE49-F238E27FC236}">
                <a16:creationId xmlns:a16="http://schemas.microsoft.com/office/drawing/2014/main" id="{1ABAF314-0B9C-4A41-9C55-EB673A702531}"/>
              </a:ext>
            </a:extLst>
          </p:cNvPr>
          <p:cNvSpPr/>
          <p:nvPr/>
        </p:nvSpPr>
        <p:spPr>
          <a:xfrm>
            <a:off x="4265082" y="3833682"/>
            <a:ext cx="18302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86352506-6995-4766-BA0E-C977500E3B55}"/>
              </a:ext>
            </a:extLst>
          </p:cNvPr>
          <p:cNvSpPr/>
          <p:nvPr/>
        </p:nvSpPr>
        <p:spPr>
          <a:xfrm>
            <a:off x="6650566" y="2532546"/>
            <a:ext cx="18302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96343923-20D3-47BD-92D5-6862A513A3D6}"/>
              </a:ext>
            </a:extLst>
          </p:cNvPr>
          <p:cNvSpPr/>
          <p:nvPr/>
        </p:nvSpPr>
        <p:spPr>
          <a:xfrm>
            <a:off x="3799840" y="3286770"/>
            <a:ext cx="638106" cy="1473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BE89BFAA-C282-4726-830E-A5746105DB94}"/>
              </a:ext>
            </a:extLst>
          </p:cNvPr>
          <p:cNvSpPr/>
          <p:nvPr/>
        </p:nvSpPr>
        <p:spPr>
          <a:xfrm>
            <a:off x="6543040" y="2032877"/>
            <a:ext cx="638106" cy="1473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5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a:t>.. Og ifølge FN’s klimapanel</a:t>
            </a:r>
            <a:endParaRPr/>
          </a:p>
        </p:txBody>
      </p:sp>
      <p:pic>
        <p:nvPicPr>
          <p:cNvPr id="461" name="Google Shape;461;p37"/>
          <p:cNvPicPr preferRelativeResize="0"/>
          <p:nvPr/>
        </p:nvPicPr>
        <p:blipFill rotWithShape="1">
          <a:blip r:embed="rId3">
            <a:alphaModFix/>
          </a:blip>
          <a:srcRect/>
          <a:stretch/>
        </p:blipFill>
        <p:spPr>
          <a:xfrm>
            <a:off x="7206840" y="2603962"/>
            <a:ext cx="4717874" cy="3111384"/>
          </a:xfrm>
          <a:prstGeom prst="rect">
            <a:avLst/>
          </a:prstGeom>
          <a:noFill/>
          <a:ln>
            <a:noFill/>
          </a:ln>
        </p:spPr>
      </p:pic>
      <p:pic>
        <p:nvPicPr>
          <p:cNvPr id="462" name="Google Shape;462;p37"/>
          <p:cNvPicPr preferRelativeResize="0"/>
          <p:nvPr/>
        </p:nvPicPr>
        <p:blipFill rotWithShape="1">
          <a:blip r:embed="rId4">
            <a:alphaModFix/>
          </a:blip>
          <a:srcRect/>
          <a:stretch/>
        </p:blipFill>
        <p:spPr>
          <a:xfrm>
            <a:off x="267286" y="1822273"/>
            <a:ext cx="6934200" cy="4743450"/>
          </a:xfrm>
          <a:prstGeom prst="rect">
            <a:avLst/>
          </a:prstGeom>
          <a:noFill/>
          <a:ln>
            <a:noFill/>
          </a:ln>
        </p:spPr>
      </p:pic>
      <p:sp>
        <p:nvSpPr>
          <p:cNvPr id="463" name="Google Shape;463;p37"/>
          <p:cNvSpPr txBox="1"/>
          <p:nvPr/>
        </p:nvSpPr>
        <p:spPr>
          <a:xfrm>
            <a:off x="7328944" y="6036338"/>
            <a:ext cx="21525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800">
                <a:solidFill>
                  <a:schemeClr val="dk1"/>
                </a:solidFill>
                <a:latin typeface="Calibri"/>
                <a:ea typeface="Calibri"/>
                <a:cs typeface="Calibri"/>
                <a:sym typeface="Calibri"/>
              </a:rPr>
              <a:t>Tal hvis samme rente</a:t>
            </a:r>
            <a:endParaRPr/>
          </a:p>
        </p:txBody>
      </p:sp>
      <p:pic>
        <p:nvPicPr>
          <p:cNvPr id="464" name="Google Shape;464;p37"/>
          <p:cNvPicPr preferRelativeResize="0"/>
          <p:nvPr/>
        </p:nvPicPr>
        <p:blipFill rotWithShape="1">
          <a:blip r:embed="rId5">
            <a:alphaModFix/>
          </a:blip>
          <a:srcRect/>
          <a:stretch/>
        </p:blipFill>
        <p:spPr>
          <a:xfrm>
            <a:off x="10162027" y="748697"/>
            <a:ext cx="1840797" cy="1004888"/>
          </a:xfrm>
          <a:prstGeom prst="rect">
            <a:avLst/>
          </a:prstGeom>
          <a:noFill/>
          <a:ln>
            <a:noFill/>
          </a:ln>
        </p:spPr>
      </p:pic>
      <p:cxnSp>
        <p:nvCxnSpPr>
          <p:cNvPr id="465" name="Google Shape;465;p37"/>
          <p:cNvCxnSpPr/>
          <p:nvPr/>
        </p:nvCxnSpPr>
        <p:spPr>
          <a:xfrm rot="10800000">
            <a:off x="2157573" y="2321960"/>
            <a:ext cx="0" cy="4155896"/>
          </a:xfrm>
          <a:prstGeom prst="straightConnector1">
            <a:avLst/>
          </a:prstGeom>
          <a:noFill/>
          <a:ln w="19050" cap="flat" cmpd="sng">
            <a:solidFill>
              <a:srgbClr val="FF0000"/>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System LCOE</a:t>
            </a:r>
            <a:endParaRPr/>
          </a:p>
        </p:txBody>
      </p:sp>
      <p:pic>
        <p:nvPicPr>
          <p:cNvPr id="472" name="Google Shape;472;p38"/>
          <p:cNvPicPr preferRelativeResize="0"/>
          <p:nvPr/>
        </p:nvPicPr>
        <p:blipFill rotWithShape="1">
          <a:blip r:embed="rId3">
            <a:alphaModFix/>
          </a:blip>
          <a:srcRect/>
          <a:stretch/>
        </p:blipFill>
        <p:spPr>
          <a:xfrm>
            <a:off x="5210521" y="1908954"/>
            <a:ext cx="6143279" cy="4825755"/>
          </a:xfrm>
          <a:prstGeom prst="rect">
            <a:avLst/>
          </a:prstGeom>
          <a:noFill/>
          <a:ln>
            <a:noFill/>
          </a:ln>
        </p:spPr>
      </p:pic>
      <p:sp>
        <p:nvSpPr>
          <p:cNvPr id="473" name="Google Shape;473;p38"/>
          <p:cNvSpPr/>
          <p:nvPr/>
        </p:nvSpPr>
        <p:spPr>
          <a:xfrm>
            <a:off x="838200" y="2389909"/>
            <a:ext cx="3093718" cy="3244544"/>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38"/>
          <p:cNvSpPr txBox="1"/>
          <p:nvPr/>
        </p:nvSpPr>
        <p:spPr>
          <a:xfrm>
            <a:off x="1006261" y="2462958"/>
            <a:ext cx="2746685" cy="3085788"/>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chemeClr val="lt1"/>
              </a:buClr>
              <a:buSzPts val="2000"/>
              <a:buFont typeface="Arial"/>
              <a:buChar char="•"/>
            </a:pPr>
            <a:r>
              <a:rPr lang="da-DK" sz="2000" dirty="0">
                <a:solidFill>
                  <a:schemeClr val="lt1"/>
                </a:solidFill>
                <a:latin typeface="Calibri"/>
                <a:ea typeface="Calibri"/>
                <a:cs typeface="Calibri"/>
                <a:sym typeface="Calibri"/>
              </a:rPr>
              <a:t>For at sammenligne vind eller sol med atomkraft</a:t>
            </a:r>
            <a:endParaRPr dirty="0"/>
          </a:p>
          <a:p>
            <a:pPr marL="228600" marR="0" lvl="0" indent="-228600" algn="l" rtl="0">
              <a:lnSpc>
                <a:spcPct val="90000"/>
              </a:lnSpc>
              <a:spcBef>
                <a:spcPts val="1000"/>
              </a:spcBef>
              <a:spcAft>
                <a:spcPts val="0"/>
              </a:spcAft>
              <a:buClr>
                <a:schemeClr val="lt1"/>
              </a:buClr>
              <a:buSzPts val="2000"/>
              <a:buFont typeface="Arial"/>
              <a:buChar char="•"/>
            </a:pPr>
            <a:r>
              <a:rPr lang="da-DK" sz="2000" dirty="0">
                <a:solidFill>
                  <a:schemeClr val="lt1"/>
                </a:solidFill>
                <a:latin typeface="Calibri"/>
                <a:ea typeface="Calibri"/>
                <a:cs typeface="Calibri"/>
                <a:sym typeface="Calibri"/>
              </a:rPr>
              <a:t>Regne backup omkostninger med</a:t>
            </a:r>
            <a:endParaRPr dirty="0"/>
          </a:p>
          <a:p>
            <a:pPr marL="228600" marR="0" lvl="0" indent="-228600" algn="l" rtl="0">
              <a:lnSpc>
                <a:spcPct val="90000"/>
              </a:lnSpc>
              <a:spcBef>
                <a:spcPts val="1000"/>
              </a:spcBef>
              <a:spcAft>
                <a:spcPts val="0"/>
              </a:spcAft>
              <a:buClr>
                <a:schemeClr val="lt1"/>
              </a:buClr>
              <a:buSzPts val="2000"/>
              <a:buFont typeface="Arial"/>
              <a:buChar char="•"/>
            </a:pPr>
            <a:r>
              <a:rPr lang="da-DK" sz="2000" dirty="0">
                <a:solidFill>
                  <a:schemeClr val="lt1"/>
                </a:solidFill>
                <a:latin typeface="Calibri"/>
                <a:ea typeface="Calibri"/>
                <a:cs typeface="Calibri"/>
                <a:sym typeface="Calibri"/>
              </a:rPr>
              <a:t>Prisen stiger med det dobbelte</a:t>
            </a:r>
            <a:endParaRPr dirty="0"/>
          </a:p>
        </p:txBody>
      </p:sp>
      <p:pic>
        <p:nvPicPr>
          <p:cNvPr id="475" name="Google Shape;475;p38" descr="Et billede, der indeholder tekst&#10;&#10;Automatisk genereret beskrivelse"/>
          <p:cNvPicPr preferRelativeResize="0"/>
          <p:nvPr/>
        </p:nvPicPr>
        <p:blipFill rotWithShape="1">
          <a:blip r:embed="rId4">
            <a:alphaModFix/>
          </a:blip>
          <a:srcRect b="55004"/>
          <a:stretch/>
        </p:blipFill>
        <p:spPr>
          <a:xfrm>
            <a:off x="10197425" y="737937"/>
            <a:ext cx="1769985" cy="10618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sp>
        <p:nvSpPr>
          <p:cNvPr id="480" name="Google Shape;480;p39"/>
          <p:cNvSpPr txBox="1">
            <a:spLocks noGrp="1"/>
          </p:cNvSpPr>
          <p:nvPr>
            <p:ph type="title"/>
          </p:nvPr>
        </p:nvSpPr>
        <p:spPr>
          <a:xfrm>
            <a:off x="785949" y="2651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b="1"/>
              <a:t>6. Hvorfor er vi bange for atomkraft?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p:cNvPicPr preferRelativeResize="0"/>
          <p:nvPr/>
        </p:nvPicPr>
        <p:blipFill rotWithShape="1">
          <a:blip r:embed="rId3">
            <a:alphaModFix/>
          </a:blip>
          <a:srcRect t="7605" b="10622"/>
          <a:stretch/>
        </p:blipFill>
        <p:spPr>
          <a:xfrm>
            <a:off x="3992143" y="1939289"/>
            <a:ext cx="7217990" cy="4262811"/>
          </a:xfrm>
          <a:prstGeom prst="rect">
            <a:avLst/>
          </a:prstGeom>
          <a:noFill/>
          <a:ln>
            <a:noFill/>
          </a:ln>
        </p:spPr>
      </p:pic>
      <p:sp>
        <p:nvSpPr>
          <p:cNvPr id="110" name="Google Shape;110;p4"/>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4"/>
          <p:cNvSpPr txBox="1">
            <a:spLocks noGrp="1"/>
          </p:cNvSpPr>
          <p:nvPr>
            <p:ph type="body" idx="1"/>
          </p:nvPr>
        </p:nvSpPr>
        <p:spPr>
          <a:xfrm>
            <a:off x="787626" y="1829093"/>
            <a:ext cx="2746685" cy="4064946"/>
          </a:xfrm>
          <a:prstGeom prst="rect">
            <a:avLst/>
          </a:prstGeom>
          <a:noFill/>
          <a:ln>
            <a:noFill/>
          </a:ln>
        </p:spPr>
        <p:txBody>
          <a:bodyPr spcFirstLastPara="1" wrap="square" lIns="91425" tIns="45700" rIns="91425" bIns="45700" anchor="ctr" anchorCtr="0">
            <a:normAutofit/>
          </a:bodyPr>
          <a:lstStyle/>
          <a:p>
            <a:pPr marL="228600" lvl="0" indent="-228600" algn="l" rtl="0">
              <a:lnSpc>
                <a:spcPct val="110000"/>
              </a:lnSpc>
              <a:spcBef>
                <a:spcPts val="0"/>
              </a:spcBef>
              <a:spcAft>
                <a:spcPts val="0"/>
              </a:spcAft>
              <a:buClr>
                <a:schemeClr val="lt1"/>
              </a:buClr>
              <a:buSzPts val="2400"/>
              <a:buFont typeface="Noto Sans Symbols"/>
              <a:buChar char="▪"/>
            </a:pPr>
            <a:r>
              <a:rPr lang="da-DK" sz="2400">
                <a:solidFill>
                  <a:schemeClr val="lt1"/>
                </a:solidFill>
              </a:rPr>
              <a:t>Danmark får omkring 50 % af sin el fra vind </a:t>
            </a:r>
            <a:endParaRPr/>
          </a:p>
          <a:p>
            <a:pPr marL="228600" lvl="0" indent="-228600" algn="l" rtl="0">
              <a:lnSpc>
                <a:spcPct val="110000"/>
              </a:lnSpc>
              <a:spcBef>
                <a:spcPts val="1000"/>
              </a:spcBef>
              <a:spcAft>
                <a:spcPts val="0"/>
              </a:spcAft>
              <a:buClr>
                <a:schemeClr val="lt1"/>
              </a:buClr>
              <a:buSzPts val="2400"/>
              <a:buFont typeface="Noto Sans Symbols"/>
              <a:buChar char="▪"/>
            </a:pPr>
            <a:r>
              <a:rPr lang="da-DK" sz="2400">
                <a:solidFill>
                  <a:schemeClr val="lt1"/>
                </a:solidFill>
              </a:rPr>
              <a:t>Men elektricitet udgør 19 % af vores samlede energiforbrug</a:t>
            </a:r>
            <a:endParaRPr/>
          </a:p>
        </p:txBody>
      </p:sp>
      <p:sp>
        <p:nvSpPr>
          <p:cNvPr id="112" name="Google Shape;11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Forskellen på energi og elektricitet</a:t>
            </a:r>
            <a:endParaRPr sz="3600"/>
          </a:p>
        </p:txBody>
      </p:sp>
      <p:sp>
        <p:nvSpPr>
          <p:cNvPr id="113" name="Google Shape;113;p4"/>
          <p:cNvSpPr/>
          <p:nvPr/>
        </p:nvSpPr>
        <p:spPr>
          <a:xfrm>
            <a:off x="10307677" y="3371329"/>
            <a:ext cx="635039" cy="635039"/>
          </a:xfrm>
          <a:prstGeom prst="ellipse">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14" name="Google Shape;114;p4"/>
          <p:cNvCxnSpPr>
            <a:stCxn id="113" idx="1"/>
            <a:endCxn id="115" idx="1"/>
          </p:cNvCxnSpPr>
          <p:nvPr/>
        </p:nvCxnSpPr>
        <p:spPr>
          <a:xfrm flipH="1">
            <a:off x="9045877" y="3464328"/>
            <a:ext cx="1354800" cy="814800"/>
          </a:xfrm>
          <a:prstGeom prst="straightConnector1">
            <a:avLst/>
          </a:prstGeom>
          <a:noFill/>
          <a:ln w="19050" cap="flat" cmpd="sng">
            <a:solidFill>
              <a:schemeClr val="lt1"/>
            </a:solidFill>
            <a:prstDash val="dash"/>
            <a:miter lim="800000"/>
            <a:headEnd type="none" w="sm" len="sm"/>
            <a:tailEnd type="none" w="sm" len="sm"/>
          </a:ln>
        </p:spPr>
      </p:cxnSp>
      <p:cxnSp>
        <p:nvCxnSpPr>
          <p:cNvPr id="116" name="Google Shape;116;p4"/>
          <p:cNvCxnSpPr>
            <a:stCxn id="113" idx="5"/>
            <a:endCxn id="115" idx="5"/>
          </p:cNvCxnSpPr>
          <p:nvPr/>
        </p:nvCxnSpPr>
        <p:spPr>
          <a:xfrm flipH="1">
            <a:off x="9813217" y="3913369"/>
            <a:ext cx="1036500" cy="1133100"/>
          </a:xfrm>
          <a:prstGeom prst="straightConnector1">
            <a:avLst/>
          </a:prstGeom>
          <a:noFill/>
          <a:ln w="19050" cap="flat" cmpd="sng">
            <a:solidFill>
              <a:srgbClr val="F2F2F2"/>
            </a:solidFill>
            <a:prstDash val="dash"/>
            <a:miter lim="800000"/>
            <a:headEnd type="none" w="sm" len="sm"/>
            <a:tailEnd type="none" w="sm" len="sm"/>
          </a:ln>
        </p:spPr>
      </p:cxnSp>
      <p:sp>
        <p:nvSpPr>
          <p:cNvPr id="115" name="Google Shape;115;p4"/>
          <p:cNvSpPr/>
          <p:nvPr/>
        </p:nvSpPr>
        <p:spPr>
          <a:xfrm>
            <a:off x="8886825" y="4120272"/>
            <a:ext cx="1085219" cy="1085219"/>
          </a:xfrm>
          <a:prstGeom prst="ellipse">
            <a:avLst/>
          </a:prstGeom>
          <a:solidFill>
            <a:srgbClr val="FBAD4A">
              <a:alpha val="70588"/>
            </a:srgb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7" name="Google Shape;117;p4"/>
          <p:cNvSpPr txBox="1"/>
          <p:nvPr/>
        </p:nvSpPr>
        <p:spPr>
          <a:xfrm>
            <a:off x="9238506" y="4456857"/>
            <a:ext cx="6739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2000" b="0" i="0" u="none" strike="noStrike" cap="none">
                <a:solidFill>
                  <a:schemeClr val="lt1"/>
                </a:solidFill>
                <a:latin typeface="Calibri"/>
                <a:ea typeface="Calibri"/>
                <a:cs typeface="Calibri"/>
                <a:sym typeface="Calibri"/>
              </a:rPr>
              <a:t>19%</a:t>
            </a:r>
            <a:endParaRPr/>
          </a:p>
        </p:txBody>
      </p:sp>
      <p:cxnSp>
        <p:nvCxnSpPr>
          <p:cNvPr id="118" name="Google Shape;118;p4"/>
          <p:cNvCxnSpPr/>
          <p:nvPr/>
        </p:nvCxnSpPr>
        <p:spPr>
          <a:xfrm>
            <a:off x="9147632" y="4315218"/>
            <a:ext cx="0" cy="695325"/>
          </a:xfrm>
          <a:prstGeom prst="straightConnector1">
            <a:avLst/>
          </a:prstGeom>
          <a:noFill/>
          <a:ln w="19050" cap="flat" cmpd="sng">
            <a:solidFill>
              <a:schemeClr val="lt1"/>
            </a:solidFill>
            <a:prstDash val="solid"/>
            <a:miter lim="800000"/>
            <a:headEnd type="stealth" w="med" len="med"/>
            <a:tailEnd type="stealth" w="med" len="med"/>
          </a:ln>
        </p:spPr>
      </p:cxnSp>
      <p:pic>
        <p:nvPicPr>
          <p:cNvPr id="119" name="Google Shape;119;p4"/>
          <p:cNvPicPr preferRelativeResize="0"/>
          <p:nvPr/>
        </p:nvPicPr>
        <p:blipFill rotWithShape="1">
          <a:blip r:embed="rId4">
            <a:alphaModFix/>
          </a:blip>
          <a:srcRect/>
          <a:stretch/>
        </p:blipFill>
        <p:spPr>
          <a:xfrm>
            <a:off x="10194172" y="1050379"/>
            <a:ext cx="1614152" cy="895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485"/>
        <p:cNvGrpSpPr/>
        <p:nvPr/>
      </p:nvGrpSpPr>
      <p:grpSpPr>
        <a:xfrm>
          <a:off x="0" y="0"/>
          <a:ext cx="0" cy="0"/>
          <a:chOff x="0" y="0"/>
          <a:chExt cx="0" cy="0"/>
        </a:xfrm>
      </p:grpSpPr>
      <p:sp>
        <p:nvSpPr>
          <p:cNvPr id="486" name="Google Shape;48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Ordlyden </a:t>
            </a:r>
            <a:endParaRPr/>
          </a:p>
        </p:txBody>
      </p:sp>
      <p:sp>
        <p:nvSpPr>
          <p:cNvPr id="487" name="Google Shape;48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da-DK"/>
              <a:t>Ordet i sig selv vækker uro i os</a:t>
            </a:r>
            <a:endParaRPr/>
          </a:p>
          <a:p>
            <a:pPr marL="228600" lvl="0" indent="-228600" algn="l" rtl="0">
              <a:lnSpc>
                <a:spcPct val="150000"/>
              </a:lnSpc>
              <a:spcBef>
                <a:spcPts val="1000"/>
              </a:spcBef>
              <a:spcAft>
                <a:spcPts val="0"/>
              </a:spcAft>
              <a:buClr>
                <a:schemeClr val="dk1"/>
              </a:buClr>
              <a:buSzPts val="2800"/>
              <a:buChar char="•"/>
            </a:pPr>
            <a:r>
              <a:rPr lang="da-DK"/>
              <a:t>Atom(bombe)</a:t>
            </a:r>
            <a:endParaRPr/>
          </a:p>
          <a:p>
            <a:pPr marL="228600" lvl="0" indent="-228600" algn="l" rtl="0">
              <a:lnSpc>
                <a:spcPct val="150000"/>
              </a:lnSpc>
              <a:spcBef>
                <a:spcPts val="1000"/>
              </a:spcBef>
              <a:spcAft>
                <a:spcPts val="0"/>
              </a:spcAft>
              <a:buClr>
                <a:schemeClr val="dk1"/>
              </a:buClr>
              <a:buSzPts val="2800"/>
              <a:buChar char="•"/>
            </a:pPr>
            <a:r>
              <a:rPr lang="da-DK"/>
              <a:t>Atom(krig)</a:t>
            </a:r>
            <a:endParaRPr/>
          </a:p>
          <a:p>
            <a:pPr marL="228600" lvl="0" indent="-228600" algn="l" rtl="0">
              <a:lnSpc>
                <a:spcPct val="150000"/>
              </a:lnSpc>
              <a:spcBef>
                <a:spcPts val="1000"/>
              </a:spcBef>
              <a:spcAft>
                <a:spcPts val="0"/>
              </a:spcAft>
              <a:buClr>
                <a:schemeClr val="dk1"/>
              </a:buClr>
              <a:buSzPts val="2800"/>
              <a:buChar char="•"/>
            </a:pPr>
            <a:r>
              <a:rPr lang="da-DK"/>
              <a:t>Atom(kraft)</a:t>
            </a:r>
            <a:endParaRPr/>
          </a:p>
          <a:p>
            <a:pPr marL="228600" lvl="0" indent="-50800" algn="l" rtl="0">
              <a:lnSpc>
                <a:spcPct val="90000"/>
              </a:lnSpc>
              <a:spcBef>
                <a:spcPts val="1000"/>
              </a:spcBef>
              <a:spcAft>
                <a:spcPts val="0"/>
              </a:spcAft>
              <a:buClr>
                <a:schemeClr val="dk1"/>
              </a:buClr>
              <a:buSzPts val="2800"/>
              <a:buNone/>
            </a:pPr>
            <a:endParaRPr/>
          </a:p>
        </p:txBody>
      </p:sp>
      <p:pic>
        <p:nvPicPr>
          <p:cNvPr id="488" name="Google Shape;488;p40" descr="Our Friend, the Atom | Poster | Vintage book covers, Atom drawing, Graphic  design illustration"/>
          <p:cNvPicPr preferRelativeResize="0"/>
          <p:nvPr/>
        </p:nvPicPr>
        <p:blipFill rotWithShape="1">
          <a:blip r:embed="rId3">
            <a:alphaModFix/>
          </a:blip>
          <a:srcRect/>
          <a:stretch/>
        </p:blipFill>
        <p:spPr>
          <a:xfrm>
            <a:off x="7162800" y="0"/>
            <a:ext cx="50292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3" name="Google Shape;4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70’erne </a:t>
            </a:r>
            <a:endParaRPr/>
          </a:p>
        </p:txBody>
      </p:sp>
      <p:sp>
        <p:nvSpPr>
          <p:cNvPr id="494" name="Google Shape;494;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da-DK"/>
              <a:t>Miljøet kommer på dagsordenen</a:t>
            </a:r>
            <a:endParaRPr/>
          </a:p>
          <a:p>
            <a:pPr marL="228600" lvl="0" indent="-228600" algn="l" rtl="0">
              <a:lnSpc>
                <a:spcPct val="150000"/>
              </a:lnSpc>
              <a:spcBef>
                <a:spcPts val="1000"/>
              </a:spcBef>
              <a:spcAft>
                <a:spcPts val="0"/>
              </a:spcAft>
              <a:buClr>
                <a:schemeClr val="dk1"/>
              </a:buClr>
              <a:buSzPts val="2800"/>
              <a:buChar char="•"/>
            </a:pPr>
            <a:r>
              <a:rPr lang="da-DK"/>
              <a:t>OOA </a:t>
            </a:r>
            <a:r>
              <a:rPr lang="da-DK" sz="2000"/>
              <a:t>(Organisationen til Oplysning om Atomkraft)</a:t>
            </a:r>
            <a:endParaRPr/>
          </a:p>
          <a:p>
            <a:pPr marL="228600" lvl="0" indent="-228600" algn="l" rtl="0">
              <a:lnSpc>
                <a:spcPct val="150000"/>
              </a:lnSpc>
              <a:spcBef>
                <a:spcPts val="1000"/>
              </a:spcBef>
              <a:spcAft>
                <a:spcPts val="0"/>
              </a:spcAft>
              <a:buClr>
                <a:schemeClr val="dk1"/>
              </a:buClr>
              <a:buSzPts val="2800"/>
              <a:buChar char="•"/>
            </a:pPr>
            <a:r>
              <a:rPr lang="da-DK"/>
              <a:t>Barsebäck</a:t>
            </a:r>
            <a:endParaRPr/>
          </a:p>
          <a:p>
            <a:pPr marL="228600" lvl="0" indent="-228600" algn="l" rtl="0">
              <a:lnSpc>
                <a:spcPct val="150000"/>
              </a:lnSpc>
              <a:spcBef>
                <a:spcPts val="1000"/>
              </a:spcBef>
              <a:spcAft>
                <a:spcPts val="0"/>
              </a:spcAft>
              <a:buClr>
                <a:schemeClr val="dk1"/>
              </a:buClr>
              <a:buSzPts val="2800"/>
              <a:buChar char="•"/>
            </a:pPr>
            <a:r>
              <a:rPr lang="da-DK"/>
              <a:t>Oliekrisen og vindmøller</a:t>
            </a:r>
            <a:endParaRPr/>
          </a:p>
          <a:p>
            <a:pPr marL="228600" lvl="0" indent="-50800" algn="l" rtl="0">
              <a:lnSpc>
                <a:spcPct val="90000"/>
              </a:lnSpc>
              <a:spcBef>
                <a:spcPts val="1000"/>
              </a:spcBef>
              <a:spcAft>
                <a:spcPts val="0"/>
              </a:spcAft>
              <a:buClr>
                <a:schemeClr val="dk1"/>
              </a:buClr>
              <a:buSzPts val="2800"/>
              <a:buNone/>
            </a:pPr>
            <a:endParaRPr/>
          </a:p>
        </p:txBody>
      </p:sp>
      <p:pic>
        <p:nvPicPr>
          <p:cNvPr id="495" name="Google Shape;495;p41" descr="Atomkraft, ja tak?"/>
          <p:cNvPicPr preferRelativeResize="0"/>
          <p:nvPr/>
        </p:nvPicPr>
        <p:blipFill rotWithShape="1">
          <a:blip r:embed="rId3">
            <a:alphaModFix/>
          </a:blip>
          <a:srcRect l="31624"/>
          <a:stretch/>
        </p:blipFill>
        <p:spPr>
          <a:xfrm>
            <a:off x="7502768" y="0"/>
            <a:ext cx="4689231"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500"/>
        <p:cNvGrpSpPr/>
        <p:nvPr/>
      </p:nvGrpSpPr>
      <p:grpSpPr>
        <a:xfrm>
          <a:off x="0" y="0"/>
          <a:ext cx="0" cy="0"/>
          <a:chOff x="0" y="0"/>
          <a:chExt cx="0" cy="0"/>
        </a:xfrm>
      </p:grpSpPr>
      <p:sp>
        <p:nvSpPr>
          <p:cNvPr id="501" name="Google Shape;501;p42"/>
          <p:cNvSpPr txBox="1">
            <a:spLocks noGrp="1"/>
          </p:cNvSpPr>
          <p:nvPr>
            <p:ph type="title"/>
          </p:nvPr>
        </p:nvSpPr>
        <p:spPr>
          <a:xfrm>
            <a:off x="838200" y="365125"/>
            <a:ext cx="67833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da-DK" sz="2800"/>
              <a:t>Negative mobilitets-aktiverende følelser</a:t>
            </a:r>
            <a:endParaRPr/>
          </a:p>
        </p:txBody>
      </p:sp>
      <p:sp>
        <p:nvSpPr>
          <p:cNvPr id="502" name="Google Shape;502;p42"/>
          <p:cNvSpPr txBox="1">
            <a:spLocks noGrp="1"/>
          </p:cNvSpPr>
          <p:nvPr>
            <p:ph type="body" idx="1"/>
          </p:nvPr>
        </p:nvSpPr>
        <p:spPr>
          <a:xfrm>
            <a:off x="838200" y="1825625"/>
            <a:ext cx="6783387"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50000"/>
              </a:lnSpc>
              <a:spcBef>
                <a:spcPts val="0"/>
              </a:spcBef>
              <a:spcAft>
                <a:spcPts val="0"/>
              </a:spcAft>
              <a:buClr>
                <a:schemeClr val="dk1"/>
              </a:buClr>
              <a:buSzPts val="2800"/>
              <a:buChar char="•"/>
            </a:pPr>
            <a:r>
              <a:rPr lang="da-DK"/>
              <a:t>Frygt, angst, forargelse </a:t>
            </a:r>
            <a:endParaRPr/>
          </a:p>
          <a:p>
            <a:pPr marL="228600" lvl="0" indent="-228600" algn="l" rtl="0">
              <a:lnSpc>
                <a:spcPct val="150000"/>
              </a:lnSpc>
              <a:spcBef>
                <a:spcPts val="1000"/>
              </a:spcBef>
              <a:spcAft>
                <a:spcPts val="0"/>
              </a:spcAft>
              <a:buClr>
                <a:schemeClr val="dk1"/>
              </a:buClr>
              <a:buSzPts val="2800"/>
              <a:buChar char="•"/>
            </a:pPr>
            <a:r>
              <a:rPr lang="da-DK"/>
              <a:t>Følelser kan benyttes som våben</a:t>
            </a:r>
            <a:endParaRPr/>
          </a:p>
          <a:p>
            <a:pPr marL="228600" lvl="0" indent="-228600" algn="l" rtl="0">
              <a:lnSpc>
                <a:spcPct val="150000"/>
              </a:lnSpc>
              <a:spcBef>
                <a:spcPts val="1000"/>
              </a:spcBef>
              <a:spcAft>
                <a:spcPts val="0"/>
              </a:spcAft>
              <a:buClr>
                <a:schemeClr val="dk1"/>
              </a:buClr>
              <a:buSzPts val="2800"/>
              <a:buChar char="•"/>
            </a:pPr>
            <a:r>
              <a:rPr lang="da-DK"/>
              <a:t>Aktivere vores opmærksomhed og dømmekraft</a:t>
            </a:r>
            <a:endParaRPr/>
          </a:p>
          <a:p>
            <a:pPr marL="228600" lvl="0" indent="-228600" algn="l" rtl="0">
              <a:lnSpc>
                <a:spcPct val="150000"/>
              </a:lnSpc>
              <a:spcBef>
                <a:spcPts val="1000"/>
              </a:spcBef>
              <a:spcAft>
                <a:spcPts val="0"/>
              </a:spcAft>
              <a:buClr>
                <a:schemeClr val="dk1"/>
              </a:buClr>
              <a:buSzPts val="2800"/>
              <a:buChar char="•"/>
            </a:pPr>
            <a:r>
              <a:rPr lang="da-DK"/>
              <a:t>Skabe forvildelse og misinformation</a:t>
            </a:r>
            <a:endParaRPr/>
          </a:p>
          <a:p>
            <a:pPr marL="228600" lvl="0" indent="-228600" algn="l" rtl="0">
              <a:lnSpc>
                <a:spcPct val="150000"/>
              </a:lnSpc>
              <a:spcBef>
                <a:spcPts val="1000"/>
              </a:spcBef>
              <a:spcAft>
                <a:spcPts val="0"/>
              </a:spcAft>
              <a:buClr>
                <a:schemeClr val="dk1"/>
              </a:buClr>
              <a:buSzPts val="2800"/>
              <a:buChar char="•"/>
            </a:pPr>
            <a:r>
              <a:rPr lang="da-DK"/>
              <a:t>Hvordan løser vi det?</a:t>
            </a:r>
            <a:endParaRPr/>
          </a:p>
        </p:txBody>
      </p:sp>
      <p:pic>
        <p:nvPicPr>
          <p:cNvPr id="503" name="Google Shape;503;p42" descr="Ting object | Farligt : hvordan de fodrer din frygt, og hvorfor du æder det  : videnskabelig thriller | eReolen"/>
          <p:cNvPicPr preferRelativeResize="0"/>
          <p:nvPr/>
        </p:nvPicPr>
        <p:blipFill rotWithShape="1">
          <a:blip r:embed="rId3">
            <a:alphaModFix/>
          </a:blip>
          <a:srcRect/>
          <a:stretch/>
        </p:blipFill>
        <p:spPr>
          <a:xfrm>
            <a:off x="7621587" y="0"/>
            <a:ext cx="4570413"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08"/>
        <p:cNvGrpSpPr/>
        <p:nvPr/>
      </p:nvGrpSpPr>
      <p:grpSpPr>
        <a:xfrm>
          <a:off x="0" y="0"/>
          <a:ext cx="0" cy="0"/>
          <a:chOff x="0" y="0"/>
          <a:chExt cx="0" cy="0"/>
        </a:xfrm>
      </p:grpSpPr>
      <p:sp>
        <p:nvSpPr>
          <p:cNvPr id="509" name="Google Shape;50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Oplysning</a:t>
            </a:r>
            <a:endParaRPr/>
          </a:p>
        </p:txBody>
      </p:sp>
      <p:pic>
        <p:nvPicPr>
          <p:cNvPr id="510" name="Google Shape;510;p43" descr="Et billede, der indeholder person, tekst, foto, mand&#10;&#10;Automatisk genereret beskrivelse"/>
          <p:cNvPicPr preferRelativeResize="0">
            <a:picLocks noGrp="1"/>
          </p:cNvPicPr>
          <p:nvPr>
            <p:ph type="body" idx="1"/>
          </p:nvPr>
        </p:nvPicPr>
        <p:blipFill rotWithShape="1">
          <a:blip r:embed="rId3">
            <a:alphaModFix/>
          </a:blip>
          <a:srcRect/>
          <a:stretch/>
        </p:blipFill>
        <p:spPr>
          <a:xfrm>
            <a:off x="5396174" y="232657"/>
            <a:ext cx="6795826" cy="6658001"/>
          </a:xfrm>
          <a:prstGeom prst="rect">
            <a:avLst/>
          </a:prstGeom>
          <a:noFill/>
          <a:ln>
            <a:noFill/>
          </a:ln>
        </p:spPr>
      </p:pic>
      <p:sp>
        <p:nvSpPr>
          <p:cNvPr id="511" name="Google Shape;511;p43"/>
          <p:cNvSpPr txBo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50000"/>
              </a:lnSpc>
              <a:spcBef>
                <a:spcPts val="0"/>
              </a:spcBef>
              <a:spcAft>
                <a:spcPts val="0"/>
              </a:spcAft>
              <a:buClr>
                <a:schemeClr val="dk1"/>
              </a:buClr>
              <a:buSzPts val="2800"/>
              <a:buFont typeface="Arial"/>
              <a:buChar char="•"/>
            </a:pPr>
            <a:r>
              <a:rPr lang="da-DK" sz="2800">
                <a:solidFill>
                  <a:schemeClr val="dk1"/>
                </a:solidFill>
                <a:latin typeface="Calibri"/>
                <a:ea typeface="Calibri"/>
                <a:cs typeface="Calibri"/>
                <a:sym typeface="Calibri"/>
              </a:rPr>
              <a:t>Den iboende frygt</a:t>
            </a:r>
            <a:endParaRPr/>
          </a:p>
          <a:p>
            <a:pPr marL="228600" marR="0" lvl="0" indent="-228600" algn="l" rtl="0">
              <a:lnSpc>
                <a:spcPct val="150000"/>
              </a:lnSpc>
              <a:spcBef>
                <a:spcPts val="1000"/>
              </a:spcBef>
              <a:spcAft>
                <a:spcPts val="0"/>
              </a:spcAft>
              <a:buClr>
                <a:schemeClr val="dk1"/>
              </a:buClr>
              <a:buSzPts val="2800"/>
              <a:buFont typeface="Arial"/>
              <a:buChar char="•"/>
            </a:pPr>
            <a:r>
              <a:rPr lang="da-DK" sz="2800">
                <a:solidFill>
                  <a:schemeClr val="dk1"/>
                </a:solidFill>
                <a:latin typeface="Calibri"/>
                <a:ea typeface="Calibri"/>
                <a:cs typeface="Calibri"/>
                <a:sym typeface="Calibri"/>
              </a:rPr>
              <a:t>Forståelse fremfor vildledelse</a:t>
            </a:r>
            <a:endParaRPr/>
          </a:p>
          <a:p>
            <a:pPr marL="228600" marR="0" lvl="0" indent="-228600" algn="l" rtl="0">
              <a:lnSpc>
                <a:spcPct val="150000"/>
              </a:lnSpc>
              <a:spcBef>
                <a:spcPts val="1000"/>
              </a:spcBef>
              <a:spcAft>
                <a:spcPts val="0"/>
              </a:spcAft>
              <a:buClr>
                <a:schemeClr val="dk1"/>
              </a:buClr>
              <a:buSzPts val="2800"/>
              <a:buFont typeface="Arial"/>
              <a:buChar char="•"/>
            </a:pPr>
            <a:r>
              <a:rPr lang="da-DK" sz="2800">
                <a:solidFill>
                  <a:schemeClr val="dk1"/>
                </a:solidFill>
                <a:latin typeface="Calibri"/>
                <a:ea typeface="Calibri"/>
                <a:cs typeface="Calibri"/>
                <a:sym typeface="Calibri"/>
              </a:rPr>
              <a:t>Redskab mod negative følelser</a:t>
            </a:r>
            <a:endParaRPr/>
          </a:p>
          <a:p>
            <a:pPr marL="228600" marR="0" lvl="0" indent="-50800" algn="l" rtl="0">
              <a:lnSpc>
                <a:spcPct val="15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17" name="Google Shape;51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518" name="Google Shape;518;p44"/>
          <p:cNvSpPr txBox="1"/>
          <p:nvPr/>
        </p:nvSpPr>
        <p:spPr>
          <a:xfrm>
            <a:off x="785949" y="265112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da-DK" sz="4400" b="1">
                <a:solidFill>
                  <a:schemeClr val="dk1"/>
                </a:solidFill>
                <a:latin typeface="Calibri"/>
                <a:ea typeface="Calibri"/>
                <a:cs typeface="Calibri"/>
                <a:sym typeface="Calibri"/>
              </a:rPr>
              <a:t>6. Afsluttende bemærkninger</a:t>
            </a:r>
            <a:endParaRPr sz="44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25" name="Google Shape;525;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26" name="Google Shape;526;p45"/>
          <p:cNvPicPr preferRelativeResize="0"/>
          <p:nvPr/>
        </p:nvPicPr>
        <p:blipFill rotWithShape="1">
          <a:blip r:embed="rId3">
            <a:alphaModFix/>
          </a:blip>
          <a:srcRect/>
          <a:stretch/>
        </p:blipFill>
        <p:spPr>
          <a:xfrm>
            <a:off x="1084217" y="0"/>
            <a:ext cx="8856855" cy="691414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a:t>Atomenergi: Klimavenlig udvikling</a:t>
            </a:r>
            <a:endParaRPr/>
          </a:p>
        </p:txBody>
      </p:sp>
      <p:sp>
        <p:nvSpPr>
          <p:cNvPr id="532" name="Google Shape;532;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a-DK"/>
              <a:t>Drømmen om højenergisamfundet vs lavenergisamfundet</a:t>
            </a:r>
            <a:endParaRPr/>
          </a:p>
          <a:p>
            <a:pPr marL="228600" lvl="0" indent="-228600" algn="l" rtl="0">
              <a:lnSpc>
                <a:spcPct val="90000"/>
              </a:lnSpc>
              <a:spcBef>
                <a:spcPts val="1000"/>
              </a:spcBef>
              <a:spcAft>
                <a:spcPts val="0"/>
              </a:spcAft>
              <a:buClr>
                <a:schemeClr val="dk1"/>
              </a:buClr>
              <a:buSzPts val="2800"/>
              <a:buChar char="•"/>
            </a:pPr>
            <a:r>
              <a:rPr lang="da-DK"/>
              <a:t>1 mia. mennesker kan få elektricitet for første gang</a:t>
            </a:r>
            <a:endParaRPr/>
          </a:p>
          <a:p>
            <a:pPr marL="228600" lvl="0" indent="-228600" algn="l" rtl="0">
              <a:lnSpc>
                <a:spcPct val="90000"/>
              </a:lnSpc>
              <a:spcBef>
                <a:spcPts val="1000"/>
              </a:spcBef>
              <a:spcAft>
                <a:spcPts val="0"/>
              </a:spcAft>
              <a:buClr>
                <a:schemeClr val="dk1"/>
              </a:buClr>
              <a:buSzPts val="2800"/>
              <a:buChar char="•"/>
            </a:pPr>
            <a:r>
              <a:rPr lang="da-DK"/>
              <a:t>Med rigelig energi er vandmangel fortid</a:t>
            </a:r>
            <a:br>
              <a:rPr lang="da-DK"/>
            </a:br>
            <a:endParaRPr/>
          </a:p>
          <a:p>
            <a:pPr marL="228600" lvl="0" indent="-228600" algn="l" rtl="0">
              <a:lnSpc>
                <a:spcPct val="90000"/>
              </a:lnSpc>
              <a:spcBef>
                <a:spcPts val="1000"/>
              </a:spcBef>
              <a:spcAft>
                <a:spcPts val="0"/>
              </a:spcAft>
              <a:buClr>
                <a:schemeClr val="dk1"/>
              </a:buClr>
              <a:buSzPts val="2800"/>
              <a:buChar char="•"/>
            </a:pPr>
            <a:r>
              <a:rPr lang="da-DK" b="1"/>
              <a:t>Elektricitet og energi er løsningen på energifattigdom</a:t>
            </a:r>
            <a:endParaRPr/>
          </a:p>
          <a:p>
            <a:pPr marL="228600" lvl="0" indent="-228600" algn="l" rtl="0">
              <a:lnSpc>
                <a:spcPct val="90000"/>
              </a:lnSpc>
              <a:spcBef>
                <a:spcPts val="1000"/>
              </a:spcBef>
              <a:spcAft>
                <a:spcPts val="0"/>
              </a:spcAft>
              <a:buClr>
                <a:schemeClr val="dk1"/>
              </a:buClr>
              <a:buSzPts val="2800"/>
              <a:buChar char="•"/>
            </a:pPr>
            <a:r>
              <a:rPr lang="da-DK"/>
              <a:t>Sætter menneskets kreative og intellektuelle potentiale fri! </a:t>
            </a:r>
            <a:br>
              <a:rPr lang="da-DK"/>
            </a:br>
            <a:r>
              <a:rPr lang="da-DK"/>
              <a:t>Industrialisering 🡪 uddannelse, videnskab, kunst, sundhed</a:t>
            </a:r>
            <a:endParaRPr/>
          </a:p>
          <a:p>
            <a:pPr marL="228600" lvl="0" indent="-228600" algn="l" rtl="0">
              <a:lnSpc>
                <a:spcPct val="90000"/>
              </a:lnSpc>
              <a:spcBef>
                <a:spcPts val="1000"/>
              </a:spcBef>
              <a:spcAft>
                <a:spcPts val="0"/>
              </a:spcAft>
              <a:buClr>
                <a:schemeClr val="dk1"/>
              </a:buClr>
              <a:buSzPts val="2800"/>
              <a:buChar char="•"/>
            </a:pPr>
            <a:r>
              <a:rPr lang="da-DK"/>
              <a:t>Overskud til ligestilling, tolerance og politiske rettigheder</a:t>
            </a:r>
            <a:endParaRPr/>
          </a:p>
          <a:p>
            <a:pPr marL="228600" lvl="0" indent="-228600" algn="l" rtl="0">
              <a:lnSpc>
                <a:spcPct val="90000"/>
              </a:lnSpc>
              <a:spcBef>
                <a:spcPts val="1000"/>
              </a:spcBef>
              <a:spcAft>
                <a:spcPts val="0"/>
              </a:spcAft>
              <a:buClr>
                <a:schemeClr val="dk1"/>
              </a:buClr>
              <a:buSzPts val="2800"/>
              <a:buChar char="•"/>
            </a:pPr>
            <a:r>
              <a:rPr lang="da-DK"/>
              <a:t>Deres industrialisering kan foregå CO2-neutralt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a:t>Vi skal give Atomet vores kærlighed</a:t>
            </a:r>
            <a:endParaRPr/>
          </a:p>
        </p:txBody>
      </p:sp>
      <p:sp>
        <p:nvSpPr>
          <p:cNvPr id="538" name="Google Shape;538;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a-DK"/>
              <a:t>Vi kan lære meget af Vindmølleeventyret og Vestas.</a:t>
            </a:r>
            <a:endParaRPr/>
          </a:p>
          <a:p>
            <a:pPr marL="228600" lvl="0" indent="-228600" algn="l" rtl="0">
              <a:lnSpc>
                <a:spcPct val="90000"/>
              </a:lnSpc>
              <a:spcBef>
                <a:spcPts val="1000"/>
              </a:spcBef>
              <a:spcAft>
                <a:spcPts val="0"/>
              </a:spcAft>
              <a:buClr>
                <a:schemeClr val="dk1"/>
              </a:buClr>
              <a:buSzPts val="2800"/>
              <a:buChar char="•"/>
            </a:pPr>
            <a:r>
              <a:rPr lang="da-DK"/>
              <a:t>En business succes: Samlebåndsproduktion drev priser ned. </a:t>
            </a:r>
            <a:endParaRPr/>
          </a:p>
          <a:p>
            <a:pPr marL="228600" lvl="0" indent="-228600" algn="l" rtl="0">
              <a:lnSpc>
                <a:spcPct val="90000"/>
              </a:lnSpc>
              <a:spcBef>
                <a:spcPts val="1000"/>
              </a:spcBef>
              <a:spcAft>
                <a:spcPts val="0"/>
              </a:spcAft>
              <a:buClr>
                <a:schemeClr val="dk1"/>
              </a:buClr>
              <a:buSzPts val="2800"/>
              <a:buChar char="•"/>
            </a:pPr>
            <a:r>
              <a:rPr lang="da-DK"/>
              <a:t>Politikere og stat spillede eksemplarisk rolle. </a:t>
            </a:r>
            <a:endParaRPr/>
          </a:p>
          <a:p>
            <a:pPr marL="228600" lvl="0" indent="-228600" algn="l" rtl="0">
              <a:lnSpc>
                <a:spcPct val="90000"/>
              </a:lnSpc>
              <a:spcBef>
                <a:spcPts val="1000"/>
              </a:spcBef>
              <a:spcAft>
                <a:spcPts val="0"/>
              </a:spcAft>
              <a:buClr>
                <a:schemeClr val="dk1"/>
              </a:buClr>
              <a:buSzPts val="2800"/>
              <a:buChar char="•"/>
            </a:pPr>
            <a:r>
              <a:rPr lang="da-DK"/>
              <a:t>Befolkningens opbakning var essentiel.</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da-DK"/>
              <a:t>Intet barn trives uden kærlighed.</a:t>
            </a:r>
            <a:endParaRPr/>
          </a:p>
          <a:p>
            <a:pPr marL="228600" lvl="0" indent="-228600" algn="l" rtl="0">
              <a:lnSpc>
                <a:spcPct val="90000"/>
              </a:lnSpc>
              <a:spcBef>
                <a:spcPts val="1000"/>
              </a:spcBef>
              <a:spcAft>
                <a:spcPts val="0"/>
              </a:spcAft>
              <a:buClr>
                <a:schemeClr val="dk1"/>
              </a:buClr>
              <a:buSzPts val="2800"/>
              <a:buChar char="•"/>
            </a:pPr>
            <a:r>
              <a:rPr lang="da-DK"/>
              <a:t>Lige nu mishandles barnet, som kan vokse op og redde Os alle.</a:t>
            </a:r>
            <a:endParaRPr/>
          </a:p>
          <a:p>
            <a:pPr marL="228600" lvl="0" indent="-228600" algn="l" rtl="0">
              <a:lnSpc>
                <a:spcPct val="90000"/>
              </a:lnSpc>
              <a:spcBef>
                <a:spcPts val="1000"/>
              </a:spcBef>
              <a:spcAft>
                <a:spcPts val="0"/>
              </a:spcAft>
              <a:buClr>
                <a:schemeClr val="dk1"/>
              </a:buClr>
              <a:buSzPts val="2800"/>
              <a:buChar char="•"/>
            </a:pPr>
            <a:r>
              <a:rPr lang="da-DK"/>
              <a:t>Kærligheden til klima og mennesker skal trumfe hadet til atomkraft</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a-DK"/>
              <a:t>Dansk atomenergi til verden </a:t>
            </a:r>
            <a:endParaRPr/>
          </a:p>
        </p:txBody>
      </p:sp>
      <p:sp>
        <p:nvSpPr>
          <p:cNvPr id="544" name="Google Shape;544;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a-DK"/>
              <a:t>Vi skal tænke globalt: Vores løsninger skal kunne skaleres</a:t>
            </a:r>
            <a:endParaRPr/>
          </a:p>
          <a:p>
            <a:pPr marL="228600" lvl="0" indent="-228600" algn="l" rtl="0">
              <a:lnSpc>
                <a:spcPct val="90000"/>
              </a:lnSpc>
              <a:spcBef>
                <a:spcPts val="1000"/>
              </a:spcBef>
              <a:spcAft>
                <a:spcPts val="0"/>
              </a:spcAft>
              <a:buClr>
                <a:schemeClr val="dk1"/>
              </a:buClr>
              <a:buSzPts val="2800"/>
              <a:buChar char="•"/>
            </a:pPr>
            <a:r>
              <a:rPr lang="da-DK"/>
              <a:t>Molten Salt Reactors udvikles i Danmark lige nu</a:t>
            </a:r>
            <a:endParaRPr/>
          </a:p>
          <a:p>
            <a:pPr marL="228600" lvl="0" indent="-228600" algn="l" rtl="0">
              <a:lnSpc>
                <a:spcPct val="90000"/>
              </a:lnSpc>
              <a:spcBef>
                <a:spcPts val="1000"/>
              </a:spcBef>
              <a:spcAft>
                <a:spcPts val="0"/>
              </a:spcAft>
              <a:buClr>
                <a:schemeClr val="dk1"/>
              </a:buClr>
              <a:buSzPts val="2800"/>
              <a:buChar char="•"/>
            </a:pPr>
            <a:r>
              <a:rPr lang="da-DK"/>
              <a:t>Støtte danske atomfirmaers ambitioner om at besejre klimaforandringer og energifattigdom i udviklingslandene. </a:t>
            </a:r>
            <a:endParaRPr/>
          </a:p>
          <a:p>
            <a:pPr marL="228600" lvl="0" indent="-50800" algn="l" rtl="0">
              <a:lnSpc>
                <a:spcPct val="90000"/>
              </a:lnSpc>
              <a:spcBef>
                <a:spcPts val="1000"/>
              </a:spcBef>
              <a:spcAft>
                <a:spcPts val="0"/>
              </a:spcAft>
              <a:buClr>
                <a:schemeClr val="dk1"/>
              </a:buClr>
              <a:buSzPts val="2800"/>
              <a:buNone/>
            </a:pPr>
            <a:endParaRPr/>
          </a:p>
        </p:txBody>
      </p:sp>
      <p:pic>
        <p:nvPicPr>
          <p:cNvPr id="545" name="Google Shape;545;p48"/>
          <p:cNvPicPr preferRelativeResize="0"/>
          <p:nvPr/>
        </p:nvPicPr>
        <p:blipFill rotWithShape="1">
          <a:blip r:embed="rId3">
            <a:alphaModFix/>
          </a:blip>
          <a:srcRect/>
          <a:stretch/>
        </p:blipFill>
        <p:spPr>
          <a:xfrm>
            <a:off x="8127386" y="4287077"/>
            <a:ext cx="3420181" cy="1720068"/>
          </a:xfrm>
          <a:prstGeom prst="rect">
            <a:avLst/>
          </a:prstGeom>
          <a:noFill/>
          <a:ln>
            <a:noFill/>
          </a:ln>
        </p:spPr>
      </p:pic>
      <p:pic>
        <p:nvPicPr>
          <p:cNvPr id="546" name="Google Shape;546;p48"/>
          <p:cNvPicPr preferRelativeResize="0"/>
          <p:nvPr/>
        </p:nvPicPr>
        <p:blipFill rotWithShape="1">
          <a:blip r:embed="rId4">
            <a:alphaModFix/>
          </a:blip>
          <a:srcRect/>
          <a:stretch/>
        </p:blipFill>
        <p:spPr>
          <a:xfrm>
            <a:off x="965566" y="4369292"/>
            <a:ext cx="6780709" cy="16378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Den nøgne klimasandhed</a:t>
            </a:r>
            <a:endParaRPr/>
          </a:p>
        </p:txBody>
      </p:sp>
      <p:sp>
        <p:nvSpPr>
          <p:cNvPr id="553" name="Google Shape;55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da-DK"/>
              <a:t>En klimapolitik med skyklapper og håndjern på</a:t>
            </a:r>
            <a:endParaRPr/>
          </a:p>
          <a:p>
            <a:pPr marL="228600" lvl="0" indent="-228600" algn="l" rtl="0">
              <a:lnSpc>
                <a:spcPct val="150000"/>
              </a:lnSpc>
              <a:spcBef>
                <a:spcPts val="1000"/>
              </a:spcBef>
              <a:spcAft>
                <a:spcPts val="0"/>
              </a:spcAft>
              <a:buClr>
                <a:schemeClr val="dk1"/>
              </a:buClr>
              <a:buSzPts val="2800"/>
              <a:buChar char="•"/>
            </a:pPr>
            <a:r>
              <a:rPr lang="da-DK"/>
              <a:t>Den moderne version af Kejserens nye klæder</a:t>
            </a:r>
            <a:endParaRPr/>
          </a:p>
          <a:p>
            <a:pPr marL="228600" lvl="0" indent="-228600" algn="l" rtl="0">
              <a:lnSpc>
                <a:spcPct val="150000"/>
              </a:lnSpc>
              <a:spcBef>
                <a:spcPts val="1000"/>
              </a:spcBef>
              <a:spcAft>
                <a:spcPts val="0"/>
              </a:spcAft>
              <a:buClr>
                <a:schemeClr val="dk1"/>
              </a:buClr>
              <a:buSzPts val="2800"/>
              <a:buChar char="•"/>
            </a:pPr>
            <a:r>
              <a:rPr lang="da-DK"/>
              <a:t>Kan politikerne være det bekendt?</a:t>
            </a:r>
            <a:endParaRPr/>
          </a:p>
          <a:p>
            <a:pPr marL="228600" lvl="0" indent="-228600" algn="l" rtl="0">
              <a:lnSpc>
                <a:spcPct val="150000"/>
              </a:lnSpc>
              <a:spcBef>
                <a:spcPts val="1000"/>
              </a:spcBef>
              <a:spcAft>
                <a:spcPts val="0"/>
              </a:spcAft>
              <a:buClr>
                <a:schemeClr val="dk1"/>
              </a:buClr>
              <a:buSzPts val="2800"/>
              <a:buChar char="•"/>
            </a:pPr>
            <a:r>
              <a:rPr lang="da-DK"/>
              <a:t>Vi er den lille dreng, som råber ”I har jo ikke data på”</a:t>
            </a:r>
            <a:endParaRPr/>
          </a:p>
          <a:p>
            <a:pPr marL="0" lvl="0" indent="0" algn="l" rtl="0">
              <a:lnSpc>
                <a:spcPct val="150000"/>
              </a:lnSpc>
              <a:spcBef>
                <a:spcPts val="100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Danmarks samlede energiforbrug i 2019</a:t>
            </a:r>
            <a:endParaRPr sz="3600"/>
          </a:p>
        </p:txBody>
      </p:sp>
      <p:sp>
        <p:nvSpPr>
          <p:cNvPr id="126" name="Google Shape;126;p5"/>
          <p:cNvSpPr/>
          <p:nvPr/>
        </p:nvSpPr>
        <p:spPr>
          <a:xfrm>
            <a:off x="619565" y="1671653"/>
            <a:ext cx="4014080"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5"/>
          <p:cNvSpPr txBox="1">
            <a:spLocks noGrp="1"/>
          </p:cNvSpPr>
          <p:nvPr>
            <p:ph type="body" idx="1"/>
          </p:nvPr>
        </p:nvSpPr>
        <p:spPr>
          <a:xfrm>
            <a:off x="841031" y="1811156"/>
            <a:ext cx="3571148" cy="4119854"/>
          </a:xfrm>
          <a:prstGeom prst="rect">
            <a:avLst/>
          </a:prstGeom>
          <a:noFill/>
          <a:ln>
            <a:noFill/>
          </a:ln>
        </p:spPr>
        <p:txBody>
          <a:bodyPr spcFirstLastPara="1" wrap="square" lIns="91425" tIns="45700" rIns="91425" bIns="45700" anchor="ctr" anchorCtr="0">
            <a:noAutofit/>
          </a:bodyPr>
          <a:lstStyle/>
          <a:p>
            <a:pPr marL="228600" lvl="0" indent="-228600" algn="l" rtl="0">
              <a:lnSpc>
                <a:spcPct val="100000"/>
              </a:lnSpc>
              <a:spcBef>
                <a:spcPts val="0"/>
              </a:spcBef>
              <a:spcAft>
                <a:spcPts val="0"/>
              </a:spcAft>
              <a:buClr>
                <a:schemeClr val="lt1"/>
              </a:buClr>
              <a:buSzPts val="2000"/>
              <a:buFont typeface="Noto Sans Symbols"/>
              <a:buChar char="▪"/>
            </a:pPr>
            <a:r>
              <a:rPr lang="da-DK" sz="2000">
                <a:solidFill>
                  <a:schemeClr val="lt1"/>
                </a:solidFill>
              </a:rPr>
              <a:t>I Danmark er vi jo nået langt med vind? </a:t>
            </a:r>
            <a:endParaRPr/>
          </a:p>
          <a:p>
            <a:pPr marL="228600" lvl="0" indent="-228600" algn="l" rtl="0">
              <a:lnSpc>
                <a:spcPct val="100000"/>
              </a:lnSpc>
              <a:spcBef>
                <a:spcPts val="1000"/>
              </a:spcBef>
              <a:spcAft>
                <a:spcPts val="0"/>
              </a:spcAft>
              <a:buClr>
                <a:schemeClr val="lt1"/>
              </a:buClr>
              <a:buSzPts val="2000"/>
              <a:buFont typeface="Noto Sans Symbols"/>
              <a:buChar char="▪"/>
            </a:pPr>
            <a:r>
              <a:rPr lang="da-DK" sz="2000">
                <a:solidFill>
                  <a:schemeClr val="lt1"/>
                </a:solidFill>
              </a:rPr>
              <a:t>Nej, det meste af Danmarks vedvarende energi kommer fra biomasse.</a:t>
            </a:r>
            <a:endParaRPr/>
          </a:p>
          <a:p>
            <a:pPr marL="228600" lvl="0" indent="-228600" algn="l" rtl="0">
              <a:lnSpc>
                <a:spcPct val="100000"/>
              </a:lnSpc>
              <a:spcBef>
                <a:spcPts val="1000"/>
              </a:spcBef>
              <a:spcAft>
                <a:spcPts val="0"/>
              </a:spcAft>
              <a:buClr>
                <a:schemeClr val="lt1"/>
              </a:buClr>
              <a:buSzPts val="2000"/>
              <a:buFont typeface="Noto Sans Symbols"/>
              <a:buChar char="▪"/>
            </a:pPr>
            <a:r>
              <a:rPr lang="da-DK" sz="2000">
                <a:solidFill>
                  <a:schemeClr val="lt1"/>
                </a:solidFill>
              </a:rPr>
              <a:t>Biomasse er mange ting, men primært træer, der fældes og brændes – CO2, giftige partikler &amp; flyveaske</a:t>
            </a:r>
            <a:endParaRPr/>
          </a:p>
          <a:p>
            <a:pPr marL="228600" lvl="0" indent="-228600" algn="l" rtl="0">
              <a:lnSpc>
                <a:spcPct val="100000"/>
              </a:lnSpc>
              <a:spcBef>
                <a:spcPts val="1000"/>
              </a:spcBef>
              <a:spcAft>
                <a:spcPts val="0"/>
              </a:spcAft>
              <a:buClr>
                <a:schemeClr val="lt1"/>
              </a:buClr>
              <a:buSzPts val="2000"/>
              <a:buFont typeface="Noto Sans Symbols"/>
              <a:buChar char="▪"/>
            </a:pPr>
            <a:r>
              <a:rPr lang="da-DK" sz="2000">
                <a:solidFill>
                  <a:schemeClr val="lt1"/>
                </a:solidFill>
              </a:rPr>
              <a:t>Vi får 9 til 10 % fra vind og sol</a:t>
            </a:r>
            <a:endParaRPr/>
          </a:p>
        </p:txBody>
      </p:sp>
      <p:pic>
        <p:nvPicPr>
          <p:cNvPr id="128" name="Google Shape;128;p5" descr="Chart, sunburst chart&#10;&#10;Description automatically generated"/>
          <p:cNvPicPr preferRelativeResize="0"/>
          <p:nvPr/>
        </p:nvPicPr>
        <p:blipFill rotWithShape="1">
          <a:blip r:embed="rId3">
            <a:alphaModFix/>
          </a:blip>
          <a:srcRect t="9563" b="15929"/>
          <a:stretch/>
        </p:blipFill>
        <p:spPr>
          <a:xfrm>
            <a:off x="4852280" y="1614503"/>
            <a:ext cx="8299974" cy="4578612"/>
          </a:xfrm>
          <a:prstGeom prst="rect">
            <a:avLst/>
          </a:prstGeom>
          <a:noFill/>
          <a:ln>
            <a:noFill/>
          </a:ln>
        </p:spPr>
      </p:pic>
      <p:pic>
        <p:nvPicPr>
          <p:cNvPr id="129" name="Google Shape;129;p5"/>
          <p:cNvPicPr preferRelativeResize="0"/>
          <p:nvPr/>
        </p:nvPicPr>
        <p:blipFill rotWithShape="1">
          <a:blip r:embed="rId4">
            <a:alphaModFix/>
          </a:blip>
          <a:srcRect/>
          <a:stretch/>
        </p:blipFill>
        <p:spPr>
          <a:xfrm>
            <a:off x="10194172" y="1050379"/>
            <a:ext cx="1614152" cy="895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57"/>
        <p:cNvGrpSpPr/>
        <p:nvPr/>
      </p:nvGrpSpPr>
      <p:grpSpPr>
        <a:xfrm>
          <a:off x="0" y="0"/>
          <a:ext cx="0" cy="0"/>
          <a:chOff x="0" y="0"/>
          <a:chExt cx="0" cy="0"/>
        </a:xfrm>
      </p:grpSpPr>
      <p:sp>
        <p:nvSpPr>
          <p:cNvPr id="558" name="Google Shape;558;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Policy forslag: klimaærlighed</a:t>
            </a:r>
            <a:endParaRPr/>
          </a:p>
        </p:txBody>
      </p:sp>
      <p:sp>
        <p:nvSpPr>
          <p:cNvPr id="559" name="Google Shape;559;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Hvis I vil vide mere…</a:t>
            </a:r>
            <a:endParaRPr/>
          </a:p>
        </p:txBody>
      </p:sp>
      <p:sp>
        <p:nvSpPr>
          <p:cNvPr id="566" name="Google Shape;566;p51"/>
          <p:cNvSpPr txBox="1">
            <a:spLocks noGrp="1"/>
          </p:cNvSpPr>
          <p:nvPr>
            <p:ph type="body" idx="1"/>
          </p:nvPr>
        </p:nvSpPr>
        <p:spPr>
          <a:xfrm>
            <a:off x="838200" y="3162718"/>
            <a:ext cx="10515600" cy="5325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B050"/>
              </a:buClr>
              <a:buSzPts val="5400"/>
              <a:buNone/>
            </a:pPr>
            <a:r>
              <a:rPr lang="da-DK" sz="5400">
                <a:solidFill>
                  <a:srgbClr val="00B050"/>
                </a:solidFill>
              </a:rPr>
              <a:t>WWW.FORATOM.DK</a:t>
            </a:r>
            <a:endParaRPr/>
          </a:p>
        </p:txBody>
      </p:sp>
      <p:pic>
        <p:nvPicPr>
          <p:cNvPr id="567" name="Google Shape;567;p51" descr="Logo&#10;&#10;Description automatically generated"/>
          <p:cNvPicPr preferRelativeResize="0"/>
          <p:nvPr/>
        </p:nvPicPr>
        <p:blipFill rotWithShape="1">
          <a:blip r:embed="rId3">
            <a:alphaModFix/>
          </a:blip>
          <a:srcRect/>
          <a:stretch/>
        </p:blipFill>
        <p:spPr>
          <a:xfrm>
            <a:off x="9876692" y="4611733"/>
            <a:ext cx="1858108" cy="188114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a-DK"/>
              <a:t>Yderligere kilder</a:t>
            </a:r>
            <a:endParaRPr/>
          </a:p>
        </p:txBody>
      </p:sp>
      <p:sp>
        <p:nvSpPr>
          <p:cNvPr id="574" name="Google Shape;574;p52"/>
          <p:cNvSpPr txBox="1">
            <a:spLocks noGrp="1"/>
          </p:cNvSpPr>
          <p:nvPr>
            <p:ph type="body" idx="1"/>
          </p:nvPr>
        </p:nvSpPr>
        <p:spPr>
          <a:xfrm>
            <a:off x="838200" y="1825625"/>
            <a:ext cx="10515600" cy="483494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da-DK" sz="1600" b="1"/>
              <a:t>Power to X: </a:t>
            </a:r>
            <a:endParaRPr/>
          </a:p>
          <a:p>
            <a:pPr marL="0" lvl="0" indent="0" algn="l" rtl="0">
              <a:lnSpc>
                <a:spcPct val="90000"/>
              </a:lnSpc>
              <a:spcBef>
                <a:spcPts val="1000"/>
              </a:spcBef>
              <a:spcAft>
                <a:spcPts val="0"/>
              </a:spcAft>
              <a:buClr>
                <a:schemeClr val="dk1"/>
              </a:buClr>
              <a:buSzPct val="100000"/>
              <a:buNone/>
            </a:pPr>
            <a:r>
              <a:rPr lang="da-DK" sz="1600"/>
              <a:t>Jeg fik vidst fortalt mig lidt på oplægget, da jeg sagde energitab på 85 %. Det er der som sådan ikke noget forkert i, men det er gælder kun, hvis brændstoffet skal bruges i f.eks. en bil. Ved andre konverteringer er det typisk mellem 50 og 75 %, hvilket også er aaalt for stort til, at det vil give mening at benytte sig af det. </a:t>
            </a:r>
            <a:endParaRPr/>
          </a:p>
          <a:p>
            <a:pPr marL="0" lvl="0" indent="0" algn="l" rtl="0">
              <a:lnSpc>
                <a:spcPct val="90000"/>
              </a:lnSpc>
              <a:spcBef>
                <a:spcPts val="1000"/>
              </a:spcBef>
              <a:spcAft>
                <a:spcPts val="0"/>
              </a:spcAft>
              <a:buClr>
                <a:schemeClr val="dk1"/>
              </a:buClr>
              <a:buSzPct val="100000"/>
              <a:buNone/>
            </a:pPr>
            <a:r>
              <a:rPr lang="da-DK" sz="1600"/>
              <a:t>Jeg vedhæfter her det mest førende studie på dette område, hvor I kan se i figur 3, hvordan energitabet er i de forskellige processer. Vi har i Foreningen og lavet en analyse om netop Power to X, som jeg også vedhæfter</a:t>
            </a:r>
            <a:endParaRPr/>
          </a:p>
          <a:p>
            <a:pPr marL="0" lvl="0" indent="0" algn="l" rtl="0">
              <a:lnSpc>
                <a:spcPct val="90000"/>
              </a:lnSpc>
              <a:spcBef>
                <a:spcPts val="1000"/>
              </a:spcBef>
              <a:spcAft>
                <a:spcPts val="0"/>
              </a:spcAft>
              <a:buClr>
                <a:schemeClr val="dk1"/>
              </a:buClr>
              <a:buSzPct val="100000"/>
              <a:buNone/>
            </a:pPr>
            <a:r>
              <a:rPr lang="da-DK" sz="1600" u="sng">
                <a:solidFill>
                  <a:schemeClr val="hlink"/>
                </a:solidFill>
                <a:hlinkClick r:id="rId3"/>
              </a:rPr>
              <a:t>https://www.atomkraft-jatak.dk/lavenergisamfundet-er-en-klimaskadelig-og-inhuman-utopi-fremtidens-enorme-energibehov-kan-kun-moedes-med-atomer/</a:t>
            </a:r>
            <a:r>
              <a:rPr lang="da-DK" sz="1600"/>
              <a:t> (Se figur 16)</a:t>
            </a:r>
            <a:endParaRPr/>
          </a:p>
          <a:p>
            <a:pPr marL="0" lvl="0" indent="0" algn="l" rtl="0">
              <a:lnSpc>
                <a:spcPct val="90000"/>
              </a:lnSpc>
              <a:spcBef>
                <a:spcPts val="1000"/>
              </a:spcBef>
              <a:spcAft>
                <a:spcPts val="0"/>
              </a:spcAft>
              <a:buClr>
                <a:schemeClr val="dk1"/>
              </a:buClr>
              <a:buSzPct val="100000"/>
              <a:buNone/>
            </a:pPr>
            <a:r>
              <a:rPr lang="da-DK" sz="1600" u="sng">
                <a:solidFill>
                  <a:schemeClr val="hlink"/>
                </a:solidFill>
                <a:hlinkClick r:id="rId4"/>
              </a:rPr>
              <a:t>https://www.sciencedirect.com/science/article/pii/S235248471830266X?fbclid=IwAR3GYHUjLubED6tPlKE-5INfEHRf6__TP_sVUbiMvF85Fukc3AEpem-3NmI#fig3</a:t>
            </a:r>
            <a:r>
              <a:rPr lang="da-DK" sz="1600"/>
              <a:t> (se figur 3)</a:t>
            </a:r>
            <a:endParaRPr/>
          </a:p>
          <a:p>
            <a:pPr marL="0" lvl="0" indent="0" algn="l" rtl="0">
              <a:lnSpc>
                <a:spcPct val="90000"/>
              </a:lnSpc>
              <a:spcBef>
                <a:spcPts val="1000"/>
              </a:spcBef>
              <a:spcAft>
                <a:spcPts val="0"/>
              </a:spcAft>
              <a:buClr>
                <a:schemeClr val="dk1"/>
              </a:buClr>
              <a:buSzPct val="100000"/>
              <a:buNone/>
            </a:pPr>
            <a:r>
              <a:rPr lang="da-DK" sz="1600" b="1"/>
              <a:t>Fukushima:</a:t>
            </a:r>
            <a:endParaRPr/>
          </a:p>
          <a:p>
            <a:pPr marL="0" lvl="0" indent="0" algn="l" rtl="0">
              <a:lnSpc>
                <a:spcPct val="90000"/>
              </a:lnSpc>
              <a:spcBef>
                <a:spcPts val="1000"/>
              </a:spcBef>
              <a:spcAft>
                <a:spcPts val="0"/>
              </a:spcAft>
              <a:buClr>
                <a:schemeClr val="dk1"/>
              </a:buClr>
              <a:buSzPct val="100000"/>
              <a:buNone/>
            </a:pPr>
            <a:r>
              <a:rPr lang="da-DK" sz="1600"/>
              <a:t>FN’s Videnskabelige Komite for Effekter af Atomar Stråling (UNSCEAR) besidder verdens største tværfaglige ekspertise på feltet. UNSCEAR konkluderer utvetydigt, at ingen døde af stråling ved Fukushima-ulykken, da der slap relativt lidt stråling ud fra atomkraftværket. </a:t>
            </a:r>
            <a:endParaRPr/>
          </a:p>
          <a:p>
            <a:pPr marL="0" lvl="0" indent="0" algn="l" rtl="0">
              <a:lnSpc>
                <a:spcPct val="90000"/>
              </a:lnSpc>
              <a:spcBef>
                <a:spcPts val="1000"/>
              </a:spcBef>
              <a:spcAft>
                <a:spcPts val="0"/>
              </a:spcAft>
              <a:buClr>
                <a:schemeClr val="dk1"/>
              </a:buClr>
              <a:buSzPct val="100000"/>
              <a:buNone/>
            </a:pPr>
            <a:r>
              <a:rPr lang="da-DK" sz="1600" u="sng">
                <a:solidFill>
                  <a:schemeClr val="hlink"/>
                </a:solidFill>
                <a:hlinkClick r:id="rId5"/>
              </a:rPr>
              <a:t>https://www.unscear.org/docs/reports/2013/13-85418_Report_2013_Annex_A.pdf</a:t>
            </a:r>
            <a:r>
              <a:rPr lang="da-DK" sz="1600"/>
              <a:t> (Se side 10)</a:t>
            </a:r>
            <a:endParaRPr/>
          </a:p>
          <a:p>
            <a:pPr marL="0" lvl="0" indent="0" algn="l" rtl="0">
              <a:lnSpc>
                <a:spcPct val="90000"/>
              </a:lnSpc>
              <a:spcBef>
                <a:spcPts val="1000"/>
              </a:spcBef>
              <a:spcAft>
                <a:spcPts val="0"/>
              </a:spcAft>
              <a:buClr>
                <a:schemeClr val="dk1"/>
              </a:buClr>
              <a:buSzPct val="100000"/>
              <a:buNone/>
            </a:pPr>
            <a:r>
              <a:rPr lang="da-DK" sz="1600" u="sng">
                <a:solidFill>
                  <a:schemeClr val="hlink"/>
                </a:solidFill>
                <a:hlinkClick r:id="rId6"/>
              </a:rPr>
              <a:t>https://www.unscear.org/unscear/en/publications/2020b.html?fbclid=IwAR2o3rxtbLbeLHvA6oOTr7lwuYXg9H1rvhMR6ld7-guG9cpd6Dcl6jSmUXo</a:t>
            </a:r>
            <a:r>
              <a:rPr lang="da-DK" sz="1600"/>
              <a:t> (Se side 95)</a:t>
            </a:r>
            <a:endParaRPr/>
          </a:p>
          <a:p>
            <a:pPr marL="0" lvl="0" indent="0" algn="l" rtl="0">
              <a:lnSpc>
                <a:spcPct val="90000"/>
              </a:lnSpc>
              <a:spcBef>
                <a:spcPts val="1000"/>
              </a:spcBef>
              <a:spcAft>
                <a:spcPts val="0"/>
              </a:spcAft>
              <a:buClr>
                <a:schemeClr val="dk1"/>
              </a:buClr>
              <a:buSzPct val="100000"/>
              <a:buNone/>
            </a:pPr>
            <a:r>
              <a:rPr lang="da-DK" sz="1600" b="1"/>
              <a:t>Atomkraft udleder mindst CO2</a:t>
            </a:r>
            <a:endParaRPr/>
          </a:p>
          <a:p>
            <a:pPr marL="0" lvl="0" indent="0" algn="l" rtl="0">
              <a:lnSpc>
                <a:spcPct val="90000"/>
              </a:lnSpc>
              <a:spcBef>
                <a:spcPts val="1000"/>
              </a:spcBef>
              <a:spcAft>
                <a:spcPts val="0"/>
              </a:spcAft>
              <a:buClr>
                <a:schemeClr val="dk1"/>
              </a:buClr>
              <a:buSzPct val="100000"/>
              <a:buNone/>
            </a:pPr>
            <a:r>
              <a:rPr lang="da-DK" sz="1600"/>
              <a:t>Der blev under oplægget konstateret af en af deltagerne, at atomkraft udleder utrolig meget CO2 som følge af Uranmining, transport osv. Det er ikke korrekt, hvis vi kigger på de mest anerkendte videnskabelige undersøgelser. Vedhæftet link er til Our World in Data, der har brugt IPCC, Nature, BP mm. som kilder på CO2-udslip. Disse analyser er såkaldte LCA-analyser (Life cycle assessment). Dette betyder, at alle, og jeg gentager ALLE, faktorer medtages, når de beregner co2-udslip. Her er atomkraft mere klimavenligt end selv sol og vind.</a:t>
            </a:r>
            <a:endParaRPr/>
          </a:p>
          <a:p>
            <a:pPr marL="0" lvl="0" indent="0" algn="l" rtl="0">
              <a:lnSpc>
                <a:spcPct val="90000"/>
              </a:lnSpc>
              <a:spcBef>
                <a:spcPts val="1000"/>
              </a:spcBef>
              <a:spcAft>
                <a:spcPts val="0"/>
              </a:spcAft>
              <a:buClr>
                <a:schemeClr val="dk1"/>
              </a:buClr>
              <a:buSzPct val="100000"/>
              <a:buNone/>
            </a:pPr>
            <a:r>
              <a:rPr lang="da-DK" sz="1600" u="sng">
                <a:solidFill>
                  <a:schemeClr val="hlink"/>
                </a:solidFill>
                <a:hlinkClick r:id="rId7"/>
              </a:rPr>
              <a:t>https://ourworldindata.org/safest-sources-of-energy</a:t>
            </a:r>
            <a:endParaRPr sz="1600"/>
          </a:p>
          <a:p>
            <a:pPr marL="0" lvl="0" indent="0" algn="l" rtl="0">
              <a:lnSpc>
                <a:spcPct val="90000"/>
              </a:lnSpc>
              <a:spcBef>
                <a:spcPts val="1000"/>
              </a:spcBef>
              <a:spcAft>
                <a:spcPts val="0"/>
              </a:spcAft>
              <a:buClr>
                <a:schemeClr val="dk1"/>
              </a:buClr>
              <a:buSzPct val="100000"/>
              <a:buNone/>
            </a:pPr>
            <a:endParaRPr sz="1600"/>
          </a:p>
          <a:p>
            <a:pPr marL="0" lvl="0" indent="0" algn="l" rtl="0">
              <a:lnSpc>
                <a:spcPct val="90000"/>
              </a:lnSpc>
              <a:spcBef>
                <a:spcPts val="1000"/>
              </a:spcBef>
              <a:spcAft>
                <a:spcPts val="0"/>
              </a:spcAft>
              <a:buClr>
                <a:schemeClr val="dk1"/>
              </a:buClr>
              <a:buSzPct val="100000"/>
              <a:buNone/>
            </a:pPr>
            <a:endParaRPr sz="16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6"/>
          <p:cNvPicPr preferRelativeResize="0"/>
          <p:nvPr/>
        </p:nvPicPr>
        <p:blipFill rotWithShape="1">
          <a:blip r:embed="rId3">
            <a:alphaModFix/>
          </a:blip>
          <a:srcRect/>
          <a:stretch/>
        </p:blipFill>
        <p:spPr>
          <a:xfrm>
            <a:off x="1106497" y="1608644"/>
            <a:ext cx="10247303" cy="1600582"/>
          </a:xfrm>
          <a:prstGeom prst="rect">
            <a:avLst/>
          </a:prstGeom>
          <a:noFill/>
          <a:ln>
            <a:noFill/>
          </a:ln>
        </p:spPr>
      </p:pic>
      <p:pic>
        <p:nvPicPr>
          <p:cNvPr id="136" name="Google Shape;136;p6"/>
          <p:cNvPicPr preferRelativeResize="0"/>
          <p:nvPr/>
        </p:nvPicPr>
        <p:blipFill rotWithShape="1">
          <a:blip r:embed="rId4">
            <a:alphaModFix/>
          </a:blip>
          <a:srcRect/>
          <a:stretch/>
        </p:blipFill>
        <p:spPr>
          <a:xfrm rot="481412">
            <a:off x="227476" y="3234580"/>
            <a:ext cx="9105900" cy="1562100"/>
          </a:xfrm>
          <a:prstGeom prst="rect">
            <a:avLst/>
          </a:prstGeom>
          <a:noFill/>
          <a:ln>
            <a:noFill/>
          </a:ln>
        </p:spPr>
      </p:pic>
      <p:pic>
        <p:nvPicPr>
          <p:cNvPr id="137" name="Google Shape;137;p6"/>
          <p:cNvPicPr preferRelativeResize="0"/>
          <p:nvPr/>
        </p:nvPicPr>
        <p:blipFill rotWithShape="1">
          <a:blip r:embed="rId5">
            <a:alphaModFix/>
          </a:blip>
          <a:srcRect/>
          <a:stretch/>
        </p:blipFill>
        <p:spPr>
          <a:xfrm>
            <a:off x="684676" y="4712661"/>
            <a:ext cx="9144000" cy="1657350"/>
          </a:xfrm>
          <a:prstGeom prst="rect">
            <a:avLst/>
          </a:prstGeom>
          <a:noFill/>
          <a:ln>
            <a:noFill/>
          </a:ln>
        </p:spPr>
      </p:pic>
      <p:sp>
        <p:nvSpPr>
          <p:cNvPr id="138" name="Google Shape;1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Hvad så med biomassen?</a:t>
            </a:r>
            <a:endParaRPr sz="3600"/>
          </a:p>
        </p:txBody>
      </p:sp>
      <p:pic>
        <p:nvPicPr>
          <p:cNvPr id="139" name="Google Shape;139;p6"/>
          <p:cNvPicPr preferRelativeResize="0"/>
          <p:nvPr/>
        </p:nvPicPr>
        <p:blipFill rotWithShape="1">
          <a:blip r:embed="rId6">
            <a:alphaModFix/>
          </a:blip>
          <a:srcRect/>
          <a:stretch/>
        </p:blipFill>
        <p:spPr>
          <a:xfrm rot="-1048134">
            <a:off x="2466653" y="3040155"/>
            <a:ext cx="8000706" cy="1217242"/>
          </a:xfrm>
          <a:prstGeom prst="rect">
            <a:avLst/>
          </a:prstGeom>
          <a:noFill/>
          <a:ln>
            <a:noFill/>
          </a:ln>
        </p:spPr>
      </p:pic>
      <p:pic>
        <p:nvPicPr>
          <p:cNvPr id="140" name="Google Shape;140;p6" descr="TV 2 Danmark (@tv2danmark) | Twitter"/>
          <p:cNvPicPr preferRelativeResize="0"/>
          <p:nvPr/>
        </p:nvPicPr>
        <p:blipFill rotWithShape="1">
          <a:blip r:embed="rId7">
            <a:alphaModFix/>
          </a:blip>
          <a:srcRect/>
          <a:stretch/>
        </p:blipFill>
        <p:spPr>
          <a:xfrm>
            <a:off x="10383751" y="4170648"/>
            <a:ext cx="1595694" cy="1595694"/>
          </a:xfrm>
          <a:prstGeom prst="rect">
            <a:avLst/>
          </a:prstGeom>
          <a:noFill/>
          <a:ln>
            <a:noFill/>
          </a:ln>
        </p:spPr>
      </p:pic>
      <p:pic>
        <p:nvPicPr>
          <p:cNvPr id="141" name="Google Shape;141;p6" descr="Medlemsrabat på Politiken og Klimamonitor - Danske Landskabsarkitekter  Danske Landskabsarkitekter"/>
          <p:cNvPicPr preferRelativeResize="0"/>
          <p:nvPr/>
        </p:nvPicPr>
        <p:blipFill rotWithShape="1">
          <a:blip r:embed="rId8">
            <a:alphaModFix/>
          </a:blip>
          <a:srcRect/>
          <a:stretch/>
        </p:blipFill>
        <p:spPr>
          <a:xfrm>
            <a:off x="10251276" y="5766342"/>
            <a:ext cx="1940724" cy="1091657"/>
          </a:xfrm>
          <a:prstGeom prst="rect">
            <a:avLst/>
          </a:prstGeom>
          <a:noFill/>
          <a:ln>
            <a:noFill/>
          </a:ln>
        </p:spPr>
      </p:pic>
      <p:pic>
        <p:nvPicPr>
          <p:cNvPr id="142" name="Google Shape;142;p6" descr="Danmarks Naturfredningsforening | Friluftsland.dk"/>
          <p:cNvPicPr preferRelativeResize="0"/>
          <p:nvPr/>
        </p:nvPicPr>
        <p:blipFill rotWithShape="1">
          <a:blip r:embed="rId9">
            <a:alphaModFix/>
          </a:blip>
          <a:srcRect/>
          <a:stretch/>
        </p:blipFill>
        <p:spPr>
          <a:xfrm>
            <a:off x="10411805" y="3155451"/>
            <a:ext cx="1539586" cy="880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7"/>
          <p:cNvSpPr txBox="1">
            <a:spLocks noGrp="1"/>
          </p:cNvSpPr>
          <p:nvPr>
            <p:ph type="body" idx="1"/>
          </p:nvPr>
        </p:nvSpPr>
        <p:spPr>
          <a:xfrm>
            <a:off x="787626" y="1829093"/>
            <a:ext cx="2746685" cy="4064946"/>
          </a:xfrm>
          <a:prstGeom prst="rect">
            <a:avLst/>
          </a:prstGeom>
          <a:noFill/>
          <a:ln>
            <a:noFill/>
          </a:ln>
        </p:spPr>
        <p:txBody>
          <a:bodyPr spcFirstLastPara="1" wrap="square" lIns="91425" tIns="45700" rIns="91425" bIns="45700" anchor="ctr" anchorCtr="0">
            <a:normAutofit fontScale="85000" lnSpcReduction="10000"/>
          </a:bodyPr>
          <a:lstStyle/>
          <a:p>
            <a:pPr marL="228600" lvl="0" indent="-228600" algn="l" rtl="0">
              <a:lnSpc>
                <a:spcPct val="110000"/>
              </a:lnSpc>
              <a:spcBef>
                <a:spcPts val="0"/>
              </a:spcBef>
              <a:spcAft>
                <a:spcPts val="0"/>
              </a:spcAft>
              <a:buClr>
                <a:schemeClr val="lt1"/>
              </a:buClr>
              <a:buSzPct val="100000"/>
              <a:buFont typeface="Noto Sans Symbols"/>
              <a:buChar char="▪"/>
            </a:pPr>
            <a:r>
              <a:rPr lang="da-DK" sz="2400">
                <a:solidFill>
                  <a:schemeClr val="lt1"/>
                </a:solidFill>
              </a:rPr>
              <a:t>Andelen af REN energi er steget syv procentpoint siden 2009, hvor andelen var tre procent. </a:t>
            </a:r>
            <a:endParaRPr/>
          </a:p>
          <a:p>
            <a:pPr marL="228600" lvl="0" indent="-228600" algn="l" rtl="0">
              <a:lnSpc>
                <a:spcPct val="110000"/>
              </a:lnSpc>
              <a:spcBef>
                <a:spcPts val="1000"/>
              </a:spcBef>
              <a:spcAft>
                <a:spcPts val="0"/>
              </a:spcAft>
              <a:buClr>
                <a:schemeClr val="lt1"/>
              </a:buClr>
              <a:buSzPct val="100000"/>
              <a:buFont typeface="Noto Sans Symbols"/>
              <a:buChar char="▪"/>
            </a:pPr>
            <a:r>
              <a:rPr lang="da-DK" sz="2400">
                <a:solidFill>
                  <a:schemeClr val="lt1"/>
                </a:solidFill>
              </a:rPr>
              <a:t>Således vokser andelen desværre kun med 0,7 procentpoint per år. I nuværende tempo vil det derfor tage 129 år at nå 100 % ren energi.</a:t>
            </a:r>
            <a:endParaRPr/>
          </a:p>
        </p:txBody>
      </p:sp>
      <p:pic>
        <p:nvPicPr>
          <p:cNvPr id="150" name="Google Shape;150;p7" descr="Chart&#10;&#10;Description automatically generated"/>
          <p:cNvPicPr preferRelativeResize="0"/>
          <p:nvPr/>
        </p:nvPicPr>
        <p:blipFill rotWithShape="1">
          <a:blip r:embed="rId3">
            <a:alphaModFix/>
          </a:blip>
          <a:srcRect t="8253" b="6533"/>
          <a:stretch/>
        </p:blipFill>
        <p:spPr>
          <a:xfrm>
            <a:off x="4054688" y="1690688"/>
            <a:ext cx="7412231" cy="4561724"/>
          </a:xfrm>
          <a:prstGeom prst="rect">
            <a:avLst/>
          </a:prstGeom>
          <a:noFill/>
          <a:ln>
            <a:noFill/>
          </a:ln>
        </p:spPr>
      </p:pic>
      <p:sp>
        <p:nvSpPr>
          <p:cNvPr id="151" name="Google Shape;15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Danmarks samlede energiforbrug fra 1990-2019</a:t>
            </a:r>
            <a:endParaRPr sz="3600"/>
          </a:p>
        </p:txBody>
      </p:sp>
      <p:sp>
        <p:nvSpPr>
          <p:cNvPr id="152" name="Google Shape;152;p7"/>
          <p:cNvSpPr/>
          <p:nvPr/>
        </p:nvSpPr>
        <p:spPr>
          <a:xfrm>
            <a:off x="8918289" y="3016251"/>
            <a:ext cx="235984" cy="235984"/>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3" name="Google Shape;153;p7"/>
          <p:cNvCxnSpPr>
            <a:stCxn id="152" idx="1"/>
            <a:endCxn id="154" idx="1"/>
          </p:cNvCxnSpPr>
          <p:nvPr/>
        </p:nvCxnSpPr>
        <p:spPr>
          <a:xfrm flipH="1">
            <a:off x="8330348" y="3050810"/>
            <a:ext cx="622500" cy="451200"/>
          </a:xfrm>
          <a:prstGeom prst="straightConnector1">
            <a:avLst/>
          </a:prstGeom>
          <a:noFill/>
          <a:ln w="19050" cap="flat" cmpd="sng">
            <a:solidFill>
              <a:schemeClr val="lt1"/>
            </a:solidFill>
            <a:prstDash val="dash"/>
            <a:miter lim="800000"/>
            <a:headEnd type="none" w="sm" len="sm"/>
            <a:tailEnd type="none" w="sm" len="sm"/>
          </a:ln>
        </p:spPr>
      </p:cxnSp>
      <p:cxnSp>
        <p:nvCxnSpPr>
          <p:cNvPr id="155" name="Google Shape;155;p7"/>
          <p:cNvCxnSpPr>
            <a:stCxn id="152" idx="5"/>
            <a:endCxn id="154" idx="5"/>
          </p:cNvCxnSpPr>
          <p:nvPr/>
        </p:nvCxnSpPr>
        <p:spPr>
          <a:xfrm flipH="1">
            <a:off x="8709614" y="3217676"/>
            <a:ext cx="410100" cy="663600"/>
          </a:xfrm>
          <a:prstGeom prst="straightConnector1">
            <a:avLst/>
          </a:prstGeom>
          <a:noFill/>
          <a:ln w="19050" cap="flat" cmpd="sng">
            <a:solidFill>
              <a:schemeClr val="lt1"/>
            </a:solidFill>
            <a:prstDash val="dash"/>
            <a:miter lim="800000"/>
            <a:headEnd type="none" w="sm" len="sm"/>
            <a:tailEnd type="none" w="sm" len="sm"/>
          </a:ln>
        </p:spPr>
      </p:cxnSp>
      <p:sp>
        <p:nvSpPr>
          <p:cNvPr id="154" name="Google Shape;154;p7"/>
          <p:cNvSpPr/>
          <p:nvPr/>
        </p:nvSpPr>
        <p:spPr>
          <a:xfrm>
            <a:off x="8251918" y="3423497"/>
            <a:ext cx="536210" cy="536210"/>
          </a:xfrm>
          <a:prstGeom prst="ellipse">
            <a:avLst/>
          </a:prstGeom>
          <a:solidFill>
            <a:srgbClr val="5BBCDB">
              <a:alpha val="70196"/>
            </a:srgb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7"/>
          <p:cNvSpPr txBox="1"/>
          <p:nvPr/>
        </p:nvSpPr>
        <p:spPr>
          <a:xfrm>
            <a:off x="8385728" y="3538845"/>
            <a:ext cx="4128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400">
                <a:solidFill>
                  <a:schemeClr val="lt1"/>
                </a:solidFill>
                <a:latin typeface="Calibri"/>
                <a:ea typeface="Calibri"/>
                <a:cs typeface="Calibri"/>
                <a:sym typeface="Calibri"/>
              </a:rPr>
              <a:t>3%</a:t>
            </a:r>
            <a:endParaRPr sz="1400">
              <a:solidFill>
                <a:schemeClr val="lt1"/>
              </a:solidFill>
              <a:latin typeface="Calibri"/>
              <a:ea typeface="Calibri"/>
              <a:cs typeface="Calibri"/>
              <a:sym typeface="Calibri"/>
            </a:endParaRPr>
          </a:p>
        </p:txBody>
      </p:sp>
      <p:cxnSp>
        <p:nvCxnSpPr>
          <p:cNvPr id="157" name="Google Shape;157;p7"/>
          <p:cNvCxnSpPr/>
          <p:nvPr/>
        </p:nvCxnSpPr>
        <p:spPr>
          <a:xfrm>
            <a:off x="8385728" y="3546251"/>
            <a:ext cx="0" cy="290702"/>
          </a:xfrm>
          <a:prstGeom prst="straightConnector1">
            <a:avLst/>
          </a:prstGeom>
          <a:noFill/>
          <a:ln w="19050" cap="flat" cmpd="sng">
            <a:solidFill>
              <a:schemeClr val="lt1"/>
            </a:solidFill>
            <a:prstDash val="solid"/>
            <a:miter lim="800000"/>
            <a:headEnd type="stealth" w="med" len="med"/>
            <a:tailEnd type="stealth" w="med" len="med"/>
          </a:ln>
        </p:spPr>
      </p:cxnSp>
      <p:sp>
        <p:nvSpPr>
          <p:cNvPr id="158" name="Google Shape;158;p7"/>
          <p:cNvSpPr/>
          <p:nvPr/>
        </p:nvSpPr>
        <p:spPr>
          <a:xfrm>
            <a:off x="10844678" y="3134243"/>
            <a:ext cx="399306" cy="399306"/>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9" name="Google Shape;159;p7"/>
          <p:cNvCxnSpPr>
            <a:stCxn id="158" idx="1"/>
            <a:endCxn id="160" idx="1"/>
          </p:cNvCxnSpPr>
          <p:nvPr/>
        </p:nvCxnSpPr>
        <p:spPr>
          <a:xfrm flipH="1">
            <a:off x="10135455" y="3192720"/>
            <a:ext cx="767700" cy="665700"/>
          </a:xfrm>
          <a:prstGeom prst="straightConnector1">
            <a:avLst/>
          </a:prstGeom>
          <a:noFill/>
          <a:ln w="19050" cap="flat" cmpd="sng">
            <a:solidFill>
              <a:schemeClr val="lt1"/>
            </a:solidFill>
            <a:prstDash val="dash"/>
            <a:miter lim="800000"/>
            <a:headEnd type="none" w="sm" len="sm"/>
            <a:tailEnd type="none" w="sm" len="sm"/>
          </a:ln>
        </p:spPr>
      </p:cxnSp>
      <p:cxnSp>
        <p:nvCxnSpPr>
          <p:cNvPr id="161" name="Google Shape;161;p7"/>
          <p:cNvCxnSpPr>
            <a:stCxn id="158" idx="5"/>
            <a:endCxn id="160" idx="5"/>
          </p:cNvCxnSpPr>
          <p:nvPr/>
        </p:nvCxnSpPr>
        <p:spPr>
          <a:xfrm flipH="1">
            <a:off x="10645507" y="3475072"/>
            <a:ext cx="540000" cy="893400"/>
          </a:xfrm>
          <a:prstGeom prst="straightConnector1">
            <a:avLst/>
          </a:prstGeom>
          <a:noFill/>
          <a:ln w="19050" cap="flat" cmpd="sng">
            <a:solidFill>
              <a:schemeClr val="lt1"/>
            </a:solidFill>
            <a:prstDash val="dash"/>
            <a:miter lim="800000"/>
            <a:headEnd type="none" w="sm" len="sm"/>
            <a:tailEnd type="none" w="sm" len="sm"/>
          </a:ln>
        </p:spPr>
      </p:cxnSp>
      <p:sp>
        <p:nvSpPr>
          <p:cNvPr id="160" name="Google Shape;160;p7"/>
          <p:cNvSpPr/>
          <p:nvPr/>
        </p:nvSpPr>
        <p:spPr>
          <a:xfrm>
            <a:off x="10029825" y="3752829"/>
            <a:ext cx="721364" cy="721364"/>
          </a:xfrm>
          <a:prstGeom prst="ellipse">
            <a:avLst/>
          </a:prstGeom>
          <a:solidFill>
            <a:srgbClr val="5BBCDB">
              <a:alpha val="70588"/>
            </a:srgbClr>
          </a:solid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2" name="Google Shape;162;p7"/>
          <p:cNvSpPr txBox="1"/>
          <p:nvPr/>
        </p:nvSpPr>
        <p:spPr>
          <a:xfrm>
            <a:off x="10254796" y="3959707"/>
            <a:ext cx="54818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sz="1400">
                <a:solidFill>
                  <a:schemeClr val="lt1"/>
                </a:solidFill>
                <a:latin typeface="Calibri"/>
                <a:ea typeface="Calibri"/>
                <a:cs typeface="Calibri"/>
                <a:sym typeface="Calibri"/>
              </a:rPr>
              <a:t>10%</a:t>
            </a:r>
            <a:endParaRPr/>
          </a:p>
        </p:txBody>
      </p:sp>
      <p:cxnSp>
        <p:nvCxnSpPr>
          <p:cNvPr id="163" name="Google Shape;163;p7"/>
          <p:cNvCxnSpPr/>
          <p:nvPr/>
        </p:nvCxnSpPr>
        <p:spPr>
          <a:xfrm>
            <a:off x="10240289" y="3895626"/>
            <a:ext cx="0" cy="435769"/>
          </a:xfrm>
          <a:prstGeom prst="straightConnector1">
            <a:avLst/>
          </a:prstGeom>
          <a:noFill/>
          <a:ln w="19050" cap="flat" cmpd="sng">
            <a:solidFill>
              <a:schemeClr val="lt1"/>
            </a:solidFill>
            <a:prstDash val="solid"/>
            <a:miter lim="800000"/>
            <a:headEnd type="stealth" w="med" len="med"/>
            <a:tailEnd type="stealth" w="med" len="med"/>
          </a:ln>
        </p:spPr>
      </p:cxnSp>
      <p:pic>
        <p:nvPicPr>
          <p:cNvPr id="164" name="Google Shape;164;p7"/>
          <p:cNvPicPr preferRelativeResize="0"/>
          <p:nvPr/>
        </p:nvPicPr>
        <p:blipFill rotWithShape="1">
          <a:blip r:embed="rId4">
            <a:alphaModFix/>
          </a:blip>
          <a:srcRect/>
          <a:stretch/>
        </p:blipFill>
        <p:spPr>
          <a:xfrm>
            <a:off x="10194172" y="1050379"/>
            <a:ext cx="1614152" cy="895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8" descr="Energinet (@EnerginetDK) | Twitter"/>
          <p:cNvPicPr preferRelativeResize="0"/>
          <p:nvPr/>
        </p:nvPicPr>
        <p:blipFill rotWithShape="1">
          <a:blip r:embed="rId3">
            <a:alphaModFix/>
          </a:blip>
          <a:srcRect/>
          <a:stretch/>
        </p:blipFill>
        <p:spPr>
          <a:xfrm>
            <a:off x="10448798" y="571606"/>
            <a:ext cx="1478898" cy="1478898"/>
          </a:xfrm>
          <a:prstGeom prst="rect">
            <a:avLst/>
          </a:prstGeom>
          <a:noFill/>
          <a:ln>
            <a:noFill/>
          </a:ln>
        </p:spPr>
      </p:pic>
      <p:sp>
        <p:nvSpPr>
          <p:cNvPr id="171" name="Google Shape;17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Klimakamp som vinden blæser (Primo 2021)</a:t>
            </a:r>
            <a:endParaRPr/>
          </a:p>
        </p:txBody>
      </p:sp>
      <p:sp>
        <p:nvSpPr>
          <p:cNvPr id="172" name="Google Shape;172;p8"/>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lnSpcReduction="10000"/>
          </a:bodyPr>
          <a:lstStyle/>
          <a:p>
            <a:pPr marL="228600" marR="0" lvl="0" indent="-228600" algn="l" rtl="0">
              <a:lnSpc>
                <a:spcPct val="100000"/>
              </a:lnSpc>
              <a:spcBef>
                <a:spcPts val="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Danmark får omkring 50 % af sin elektricitet fra vind. </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Når vinden ikke blæser og solen ikke skinner, hvad gør vi så?</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Vind og sol er fluktuerende energikilder.</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Vejret bestemmer produktionen, hvorfor vi aldrig kan få 100% fra vind og sol.</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Moderne samfund har brug for energi 24/7 - gabet fyldes af fossiler og træpiller </a:t>
            </a:r>
            <a:endParaRPr/>
          </a:p>
        </p:txBody>
      </p:sp>
      <p:pic>
        <p:nvPicPr>
          <p:cNvPr id="173" name="Google Shape;173;p8" descr="Chart, histogram&#10;&#10;Description automatically generated"/>
          <p:cNvPicPr preferRelativeResize="0"/>
          <p:nvPr/>
        </p:nvPicPr>
        <p:blipFill rotWithShape="1">
          <a:blip r:embed="rId4">
            <a:alphaModFix/>
          </a:blip>
          <a:srcRect t="7030" b="13996"/>
          <a:stretch/>
        </p:blipFill>
        <p:spPr>
          <a:xfrm>
            <a:off x="469075" y="1690688"/>
            <a:ext cx="11253849" cy="49910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pic>
        <p:nvPicPr>
          <p:cNvPr id="179" name="Google Shape;179;p9" descr="Energinet (@EnerginetDK) | Twitter"/>
          <p:cNvPicPr preferRelativeResize="0"/>
          <p:nvPr/>
        </p:nvPicPr>
        <p:blipFill rotWithShape="1">
          <a:blip r:embed="rId3">
            <a:alphaModFix/>
          </a:blip>
          <a:srcRect/>
          <a:stretch/>
        </p:blipFill>
        <p:spPr>
          <a:xfrm>
            <a:off x="10448798" y="571606"/>
            <a:ext cx="1478898" cy="1478898"/>
          </a:xfrm>
          <a:prstGeom prst="rect">
            <a:avLst/>
          </a:prstGeom>
          <a:noFill/>
          <a:ln>
            <a:noFill/>
          </a:ln>
        </p:spPr>
      </p:pic>
      <p:sp>
        <p:nvSpPr>
          <p:cNvPr id="180" name="Google Shape;18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a-DK" sz="3600"/>
              <a:t>Klimakamp som vinden blæser (Jan / feb 2021)</a:t>
            </a:r>
            <a:endParaRPr/>
          </a:p>
        </p:txBody>
      </p:sp>
      <p:pic>
        <p:nvPicPr>
          <p:cNvPr id="181" name="Google Shape;181;p9" descr="Chart, histogram&#10;&#10;Description automatically generated"/>
          <p:cNvPicPr preferRelativeResize="0"/>
          <p:nvPr/>
        </p:nvPicPr>
        <p:blipFill rotWithShape="1">
          <a:blip r:embed="rId4">
            <a:alphaModFix/>
          </a:blip>
          <a:srcRect t="6666" b="9696"/>
          <a:stretch/>
        </p:blipFill>
        <p:spPr>
          <a:xfrm>
            <a:off x="4287179" y="1546962"/>
            <a:ext cx="7285256" cy="4606996"/>
          </a:xfrm>
          <a:prstGeom prst="rect">
            <a:avLst/>
          </a:prstGeom>
          <a:noFill/>
          <a:ln>
            <a:noFill/>
          </a:ln>
        </p:spPr>
      </p:pic>
      <p:sp>
        <p:nvSpPr>
          <p:cNvPr id="182" name="Google Shape;182;p9"/>
          <p:cNvSpPr/>
          <p:nvPr/>
        </p:nvSpPr>
        <p:spPr>
          <a:xfrm>
            <a:off x="619565" y="1671653"/>
            <a:ext cx="3093718" cy="4379826"/>
          </a:xfrm>
          <a:prstGeom prst="rect">
            <a:avLst/>
          </a:prstGeom>
          <a:solidFill>
            <a:srgbClr val="333F5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9"/>
          <p:cNvSpPr txBox="1"/>
          <p:nvPr/>
        </p:nvSpPr>
        <p:spPr>
          <a:xfrm>
            <a:off x="787626" y="1829093"/>
            <a:ext cx="2746685" cy="4064946"/>
          </a:xfrm>
          <a:prstGeom prst="rect">
            <a:avLst/>
          </a:prstGeom>
          <a:noFill/>
          <a:ln>
            <a:noFill/>
          </a:ln>
        </p:spPr>
        <p:txBody>
          <a:bodyPr spcFirstLastPara="1" wrap="square" lIns="91425" tIns="45700" rIns="91425" bIns="45700" anchor="ctr" anchorCtr="0">
            <a:normAutofit lnSpcReduction="10000"/>
          </a:bodyPr>
          <a:lstStyle/>
          <a:p>
            <a:pPr marL="228600" marR="0" lvl="0" indent="-228600" algn="l" rtl="0">
              <a:lnSpc>
                <a:spcPct val="100000"/>
              </a:lnSpc>
              <a:spcBef>
                <a:spcPts val="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Danmark får omkring 50 % af sin elektricitet fra vind. </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Når vinden ikke blæser og solen ikke skinner, hvad gør vi så?</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Vind og sol er fluktuerende energikilder.</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Vejret bestemmer produktionen, hvorfor vi aldrig kan få 100% fra vind og sol.</a:t>
            </a:r>
            <a:endParaRPr/>
          </a:p>
          <a:p>
            <a:pPr marL="228600" marR="0" lvl="0" indent="-228600" algn="l" rtl="0">
              <a:lnSpc>
                <a:spcPct val="100000"/>
              </a:lnSpc>
              <a:spcBef>
                <a:spcPts val="1000"/>
              </a:spcBef>
              <a:spcAft>
                <a:spcPts val="0"/>
              </a:spcAft>
              <a:buClr>
                <a:schemeClr val="lt1"/>
              </a:buClr>
              <a:buSzPts val="1600"/>
              <a:buFont typeface="Noto Sans Symbols"/>
              <a:buChar char="▪"/>
            </a:pPr>
            <a:r>
              <a:rPr lang="da-DK" sz="1600">
                <a:solidFill>
                  <a:schemeClr val="lt1"/>
                </a:solidFill>
                <a:latin typeface="Calibri"/>
                <a:ea typeface="Calibri"/>
                <a:cs typeface="Calibri"/>
                <a:sym typeface="Calibri"/>
              </a:rPr>
              <a:t>Moderne samfund har brug for energi 24/7 - gabet fyldes af fossiler og træpiller </a:t>
            </a:r>
            <a:endParaRPr/>
          </a:p>
        </p:txBody>
      </p:sp>
    </p:spTree>
  </p:cSld>
  <p:clrMapOvr>
    <a:masterClrMapping/>
  </p:clrMapOvr>
</p:sld>
</file>

<file path=ppt/theme/theme1.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3221</Words>
  <Application>Microsoft Office PowerPoint</Application>
  <PresentationFormat>Widescreen</PresentationFormat>
  <Paragraphs>341</Paragraphs>
  <Slides>52</Slides>
  <Notes>52</Notes>
  <HiddenSlides>8</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52</vt:i4>
      </vt:variant>
    </vt:vector>
  </HeadingPairs>
  <TitlesOfParts>
    <vt:vector size="58" baseType="lpstr">
      <vt:lpstr>Arial</vt:lpstr>
      <vt:lpstr>Quattrocento Sans</vt:lpstr>
      <vt:lpstr>Roboto</vt:lpstr>
      <vt:lpstr>Noto Sans Symbols</vt:lpstr>
      <vt:lpstr>Calibri</vt:lpstr>
      <vt:lpstr>Office-tema</vt:lpstr>
      <vt:lpstr>PowerPoint-præsentation</vt:lpstr>
      <vt:lpstr>Atomenergi: Vejen ud af klimakrisen?</vt:lpstr>
      <vt:lpstr>1. Danmark er ikke så grøn, som vi tror</vt:lpstr>
      <vt:lpstr>Forskellen på energi og elektricitet</vt:lpstr>
      <vt:lpstr>Danmarks samlede energiforbrug i 2019</vt:lpstr>
      <vt:lpstr>Hvad så med biomassen?</vt:lpstr>
      <vt:lpstr>Danmarks samlede energiforbrug fra 1990-2019</vt:lpstr>
      <vt:lpstr>Klimakamp som vinden blæser (Primo 2021)</vt:lpstr>
      <vt:lpstr>Klimakamp som vinden blæser (Jan / feb 2021)</vt:lpstr>
      <vt:lpstr>Vindtørke (Jan / feb 2021)</vt:lpstr>
      <vt:lpstr>Klimabelastning fra Europæiske landes elproduktion i 2018</vt:lpstr>
      <vt:lpstr>CO2-regnskabet er hokus-pokus matematik</vt:lpstr>
      <vt:lpstr>Vi vildleder os selv og verden</vt:lpstr>
      <vt:lpstr>2. Atomkraft er en effektiv og hurtig klimaløsning</vt:lpstr>
      <vt:lpstr>Andel af CO2-fri energi</vt:lpstr>
      <vt:lpstr>Fokus på Frankrig</vt:lpstr>
      <vt:lpstr>CO2-fri energis andel i det samlede energiforbrug - (DK | EU | FR)</vt:lpstr>
      <vt:lpstr>Danmark vs. Frankrig</vt:lpstr>
      <vt:lpstr>3. Areal, materialeforbrug og affald</vt:lpstr>
      <vt:lpstr>PowerPoint-præsentation</vt:lpstr>
      <vt:lpstr>Energikilders landforbrug</vt:lpstr>
      <vt:lpstr>Areal krævet for at dække hele DK’s energiforbrug</vt:lpstr>
      <vt:lpstr>Materialeforbrug for rene energikilder</vt:lpstr>
      <vt:lpstr>Ressourceforbrug ved forskellige energikilder - mineraler </vt:lpstr>
      <vt:lpstr>What goes in, must come out</vt:lpstr>
      <vt:lpstr>Affalds ”problemet”?</vt:lpstr>
      <vt:lpstr>Hvad med affaldet?</vt:lpstr>
      <vt:lpstr>PowerPoint-præsentation</vt:lpstr>
      <vt:lpstr>4. Sikkerhed</vt:lpstr>
      <vt:lpstr>Atomkraft er en sikker energikilde</vt:lpstr>
      <vt:lpstr>Hvad med Tjernobyl?</vt:lpstr>
      <vt:lpstr>Hvor mange omkom egentlig?</vt:lpstr>
      <vt:lpstr>Hvad med Fukushima?</vt:lpstr>
      <vt:lpstr>Overreaktion kostede menneskeliv</vt:lpstr>
      <vt:lpstr>5. Økonomiske betragtninger</vt:lpstr>
      <vt:lpstr>Atomkraft er billigt ifølge Det Internationale Energiagentur</vt:lpstr>
      <vt:lpstr>.. Og ifølge FN’s klimapanel</vt:lpstr>
      <vt:lpstr>System LCOE</vt:lpstr>
      <vt:lpstr>6. Hvorfor er vi bange for atomkraft?</vt:lpstr>
      <vt:lpstr>Ordlyden </vt:lpstr>
      <vt:lpstr>70’erne </vt:lpstr>
      <vt:lpstr>Negative mobilitets-aktiverende følelser</vt:lpstr>
      <vt:lpstr>Oplysning</vt:lpstr>
      <vt:lpstr>PowerPoint-præsentation</vt:lpstr>
      <vt:lpstr>PowerPoint-præsentation</vt:lpstr>
      <vt:lpstr>Atomenergi: Klimavenlig udvikling</vt:lpstr>
      <vt:lpstr>Vi skal give Atomet vores kærlighed</vt:lpstr>
      <vt:lpstr>Dansk atomenergi til verden </vt:lpstr>
      <vt:lpstr>Den nøgne klimasandhed</vt:lpstr>
      <vt:lpstr>Policy forslag: klimaærlighed</vt:lpstr>
      <vt:lpstr>Hvis I vil vide mere…</vt:lpstr>
      <vt:lpstr>Yderligere 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theis palm</dc:creator>
  <cp:lastModifiedBy>Johan</cp:lastModifiedBy>
  <cp:revision>4</cp:revision>
  <dcterms:created xsi:type="dcterms:W3CDTF">2020-08-17T11:07:44Z</dcterms:created>
  <dcterms:modified xsi:type="dcterms:W3CDTF">2022-01-26T23:31:17Z</dcterms:modified>
</cp:coreProperties>
</file>